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m" ContentType="application/vnd.ms-excel.sheet.macroEnabled.12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notesSlides/notesSlide11.xml" ContentType="application/vnd.openxmlformats-officedocument.presentationml.notesSlide+xml"/>
  <Override PartName="/ppt/charts/chart9.xml" ContentType="application/vnd.openxmlformats-officedocument.drawingml.chart+xml"/>
  <Override PartName="/ppt/notesSlides/notesSlide12.xml" ContentType="application/vnd.openxmlformats-officedocument.presentationml.notesSlide+xml"/>
  <Override PartName="/ppt/charts/chart10.xml" ContentType="application/vnd.openxmlformats-officedocument.drawingml.chart+xml"/>
  <Override PartName="/ppt/drawings/drawing2.xml" ContentType="application/vnd.openxmlformats-officedocument.drawingml.chartshapes+xml"/>
  <Override PartName="/ppt/notesSlides/notesSlide13.xml" ContentType="application/vnd.openxmlformats-officedocument.presentationml.notesSlide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charts/chart12.xml" ContentType="application/vnd.openxmlformats-officedocument.drawingml.chart+xml"/>
  <Override PartName="/ppt/notesSlides/notesSlide15.xml" ContentType="application/vnd.openxmlformats-officedocument.presentationml.notesSlide+xml"/>
  <Override PartName="/ppt/charts/chart1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9" r:id="rId3"/>
    <p:sldId id="279" r:id="rId4"/>
    <p:sldId id="280" r:id="rId5"/>
    <p:sldId id="467" r:id="rId6"/>
    <p:sldId id="468" r:id="rId7"/>
    <p:sldId id="328" r:id="rId8"/>
    <p:sldId id="283" r:id="rId9"/>
    <p:sldId id="327" r:id="rId10"/>
    <p:sldId id="376" r:id="rId11"/>
    <p:sldId id="469" r:id="rId12"/>
    <p:sldId id="462" r:id="rId13"/>
    <p:sldId id="463" r:id="rId14"/>
    <p:sldId id="470" r:id="rId15"/>
    <p:sldId id="471" r:id="rId16"/>
    <p:sldId id="472" r:id="rId17"/>
    <p:sldId id="473" r:id="rId18"/>
    <p:sldId id="474" r:id="rId19"/>
    <p:sldId id="475" r:id="rId20"/>
    <p:sldId id="476" r:id="rId21"/>
    <p:sldId id="477" r:id="rId22"/>
    <p:sldId id="324" r:id="rId23"/>
    <p:sldId id="464" r:id="rId24"/>
    <p:sldId id="325" r:id="rId25"/>
    <p:sldId id="465" r:id="rId2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7CC1"/>
    <a:srgbClr val="003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73" autoAdjust="0"/>
    <p:restoredTop sz="96283" autoAdjust="0"/>
  </p:normalViewPr>
  <p:slideViewPr>
    <p:cSldViewPr snapToGrid="0">
      <p:cViewPr varScale="1">
        <p:scale>
          <a:sx n="120" d="100"/>
          <a:sy n="120" d="100"/>
        </p:scale>
        <p:origin x="174" y="96"/>
      </p:cViewPr>
      <p:guideLst/>
    </p:cSldViewPr>
  </p:slideViewPr>
  <p:outlineViewPr>
    <p:cViewPr>
      <p:scale>
        <a:sx n="33" d="100"/>
        <a:sy n="33" d="100"/>
      </p:scale>
      <p:origin x="0" y="-891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8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9.xlsm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10.xlsm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11.xlsm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.xlsm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Macro-Enabled_Worksheet3.xlsm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4.xlsm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5.xlsm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6.xlsm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7.xlsm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4870241908030704E-2"/>
          <c:y val="2.0825301529435777E-2"/>
          <c:w val="0.5742092598014289"/>
          <c:h val="0.93036844732235868"/>
        </c:manualLayout>
      </c:layout>
      <c:pieChart>
        <c:varyColors val="1"/>
        <c:ser>
          <c:idx val="0"/>
          <c:order val="0"/>
          <c:explosion val="3"/>
          <c:dPt>
            <c:idx val="0"/>
            <c:bubble3D val="0"/>
            <c:explosion val="0"/>
            <c:spPr>
              <a:solidFill>
                <a:srgbClr val="002B45"/>
              </a:solidFill>
            </c:spPr>
            <c:extLst>
              <c:ext xmlns:c16="http://schemas.microsoft.com/office/drawing/2014/chart" uri="{C3380CC4-5D6E-409C-BE32-E72D297353CC}">
                <c16:uniqueId val="{00000000-5369-4FFA-9A37-5696DCFE814A}"/>
              </c:ext>
            </c:extLst>
          </c:dPt>
          <c:dPt>
            <c:idx val="1"/>
            <c:bubble3D val="0"/>
            <c:explosion val="0"/>
            <c:spPr>
              <a:solidFill>
                <a:srgbClr val="005892"/>
              </a:solidFill>
            </c:spPr>
            <c:extLst>
              <c:ext xmlns:c16="http://schemas.microsoft.com/office/drawing/2014/chart" uri="{C3380CC4-5D6E-409C-BE32-E72D297353CC}">
                <c16:uniqueId val="{00000001-5369-4FFA-9A37-5696DCFE814A}"/>
              </c:ext>
            </c:extLst>
          </c:dPt>
          <c:dLbls>
            <c:dLbl>
              <c:idx val="0"/>
              <c:layout>
                <c:manualLayout>
                  <c:x val="1.9057422370461378E-2"/>
                  <c:y val="-5.4441846757654821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369-4FFA-9A37-5696DCFE814A}"/>
                </c:ext>
              </c:extLst>
            </c:dLbl>
            <c:dLbl>
              <c:idx val="1"/>
              <c:layout>
                <c:manualLayout>
                  <c:x val="-7.9810394486454043E-3"/>
                  <c:y val="0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369-4FFA-9A37-5696DCFE81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/>
                </a:pPr>
                <a:endParaRPr lang="sv-SE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Blad1!$A$1:$B$1</c:f>
              <c:strCache>
                <c:ptCount val="2"/>
                <c:pt idx="0">
                  <c:v>Andel positiva svar (Mycket gott/ Ganska gott)</c:v>
                </c:pt>
                <c:pt idx="1">
                  <c:v>Andel neutrala eller neghativa svar (Någorlunda/Ganska dåligt/Mycket dåligt)</c:v>
                </c:pt>
              </c:strCache>
            </c:strRef>
          </c:cat>
          <c:val>
            <c:numRef>
              <c:f>Blad1!$A$2:$B$2</c:f>
              <c:numCache>
                <c:formatCode>General</c:formatCode>
                <c:ptCount val="2"/>
                <c:pt idx="0">
                  <c:v>3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369-4FFA-9A37-5696DCFE81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5125811350497764"/>
          <c:y val="0.1507504660960263"/>
          <c:w val="0.33411458245301956"/>
          <c:h val="0.41430724733067242"/>
        </c:manualLayout>
      </c:layout>
      <c:overlay val="0"/>
      <c:txPr>
        <a:bodyPr/>
        <a:lstStyle/>
        <a:p>
          <a:pPr>
            <a:defRPr sz="1050" baseline="0">
              <a:latin typeface="+mn-lt"/>
            </a:defRPr>
          </a:pPr>
          <a:endParaRPr lang="sv-SE"/>
        </a:p>
      </c:txPr>
    </c:legend>
    <c:plotVisOnly val="1"/>
    <c:dispBlanksAs val="zero"/>
    <c:showDLblsOverMax val="0"/>
  </c:chart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3366852604513173"/>
          <c:y val="4.1079492058777513E-2"/>
          <c:w val="0.51770265626928491"/>
          <c:h val="0.8249044255780070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Vidablicksvägen 1</c:v>
                </c:pt>
              </c:strCache>
            </c:strRef>
          </c:tx>
          <c:spPr>
            <a:solidFill>
              <a:srgbClr val="017CC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+mn-lt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Blad1!$A$2:$A$3</c:f>
              <c:strCache>
                <c:ptCount val="2"/>
                <c:pt idx="0">
                  <c:v>Tycker du att personalen har den kunskap och kompetens som behövs för att göra sitt arbete på ditt boende?</c:v>
                </c:pt>
                <c:pt idx="1">
                  <c:v>Pratar och förstår personalen svenska tillräckligt bra för att ni ska förstå varandra?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78</c:v>
                </c:pt>
                <c:pt idx="1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4E-4F04-A360-DC62E40FC491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Ronneby</c:v>
                </c:pt>
              </c:strCache>
            </c:strRef>
          </c:tx>
          <c:spPr>
            <a:solidFill>
              <a:srgbClr val="002B45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+mn-lt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Blad1!$A$2:$A$3</c:f>
              <c:strCache>
                <c:ptCount val="2"/>
                <c:pt idx="0">
                  <c:v>Tycker du att personalen har den kunskap och kompetens som behövs för att göra sitt arbete på ditt boende?</c:v>
                </c:pt>
                <c:pt idx="1">
                  <c:v>Pratar och förstår personalen svenska tillräckligt bra för att ni ska förstå varandra?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79</c:v>
                </c:pt>
                <c:pt idx="1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D4E-4F04-A360-DC62E40FC491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Blekinge län</c:v>
                </c:pt>
              </c:strCache>
            </c:strRef>
          </c:tx>
          <c:spPr>
            <a:solidFill>
              <a:srgbClr val="00589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+mn-lt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Blad1!$A$2:$A$3</c:f>
              <c:strCache>
                <c:ptCount val="2"/>
                <c:pt idx="0">
                  <c:v>Tycker du att personalen har den kunskap och kompetens som behövs för att göra sitt arbete på ditt boende?</c:v>
                </c:pt>
                <c:pt idx="1">
                  <c:v>Pratar och förstår personalen svenska tillräckligt bra för att ni ska förstå varandra?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84</c:v>
                </c:pt>
                <c:pt idx="1">
                  <c:v>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D4E-4F04-A360-DC62E40FC491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Riket</c:v>
                </c:pt>
              </c:strCache>
            </c:strRef>
          </c:tx>
          <c:spPr>
            <a:solidFill>
              <a:srgbClr val="DBF0F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+mn-lt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Blad1!$A$2:$A$3</c:f>
              <c:strCache>
                <c:ptCount val="2"/>
                <c:pt idx="0">
                  <c:v>Tycker du att personalen har den kunskap och kompetens som behövs för att göra sitt arbete på ditt boende?</c:v>
                </c:pt>
                <c:pt idx="1">
                  <c:v>Pratar och förstår personalen svenska tillräckligt bra för att ni ska förstå varandra?</c:v>
                </c:pt>
              </c:strCache>
            </c:strRef>
          </c:cat>
          <c:val>
            <c:numRef>
              <c:f>Blad1!$E$2:$E$3</c:f>
              <c:numCache>
                <c:formatCode>General</c:formatCode>
                <c:ptCount val="2"/>
                <c:pt idx="0">
                  <c:v>82</c:v>
                </c:pt>
                <c:pt idx="1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FE-49B8-A7C0-4B73F572B6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5281920"/>
        <c:axId val="225283456"/>
      </c:barChart>
      <c:catAx>
        <c:axId val="225281920"/>
        <c:scaling>
          <c:orientation val="minMax"/>
        </c:scaling>
        <c:delete val="1"/>
        <c:axPos val="l"/>
        <c:numFmt formatCode="General" sourceLinked="0"/>
        <c:majorTickMark val="in"/>
        <c:minorTickMark val="none"/>
        <c:tickLblPos val="none"/>
        <c:crossAx val="225283456"/>
        <c:crosses val="autoZero"/>
        <c:auto val="1"/>
        <c:lblAlgn val="ctr"/>
        <c:lblOffset val="100"/>
        <c:noMultiLvlLbl val="0"/>
      </c:catAx>
      <c:valAx>
        <c:axId val="225283456"/>
        <c:scaling>
          <c:orientation val="minMax"/>
          <c:max val="100"/>
          <c:min val="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sv-SE" b="0" dirty="0"/>
                  <a:t>Procent</a:t>
                </a:r>
              </a:p>
            </c:rich>
          </c:tx>
          <c:layout>
            <c:manualLayout>
              <c:xMode val="edge"/>
              <c:yMode val="edge"/>
              <c:x val="0.86408119461031552"/>
              <c:y val="0.87631277988820233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 w="25400">
            <a:solidFill>
              <a:srgbClr val="000000"/>
            </a:solidFill>
          </a:ln>
        </c:spPr>
        <c:txPr>
          <a:bodyPr/>
          <a:lstStyle/>
          <a:p>
            <a:pPr>
              <a:defRPr>
                <a:latin typeface="+mn-lt"/>
              </a:defRPr>
            </a:pPr>
            <a:endParaRPr lang="sv-SE"/>
          </a:p>
        </c:txPr>
        <c:crossAx val="225281920"/>
        <c:crosses val="autoZero"/>
        <c:crossBetween val="between"/>
      </c:valAx>
      <c:spPr>
        <a:solidFill>
          <a:srgbClr val="FFFFFF"/>
        </a:solidFill>
        <a:ln w="25400">
          <a:solidFill>
            <a:srgbClr val="000000"/>
          </a:solidFill>
        </a:ln>
      </c:spPr>
    </c:plotArea>
    <c:legend>
      <c:legendPos val="b"/>
      <c:layout>
        <c:manualLayout>
          <c:xMode val="edge"/>
          <c:yMode val="edge"/>
          <c:x val="0.13319346229297549"/>
          <c:y val="0.92197173999226678"/>
          <c:w val="0.71947117623999934"/>
          <c:h val="4.4577788436596079E-2"/>
        </c:manualLayout>
      </c:layout>
      <c:overlay val="0"/>
      <c:txPr>
        <a:bodyPr/>
        <a:lstStyle/>
        <a:p>
          <a:pPr>
            <a:defRPr sz="1050">
              <a:latin typeface="+mn-lt"/>
            </a:defRPr>
          </a:pPr>
          <a:endParaRPr lang="sv-SE"/>
        </a:p>
      </c:txPr>
    </c:legend>
    <c:plotVisOnly val="1"/>
    <c:dispBlanksAs val="gap"/>
    <c:showDLblsOverMax val="0"/>
  </c:chart>
  <c:spPr>
    <a:solidFill>
      <a:srgbClr val="F8F2E8"/>
    </a:solidFill>
  </c:spPr>
  <c:txPr>
    <a:bodyPr/>
    <a:lstStyle/>
    <a:p>
      <a:pPr>
        <a:defRPr sz="1050"/>
      </a:pPr>
      <a:endParaRPr lang="sv-SE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2262689047884971"/>
          <c:y val="3.2697195969061073E-2"/>
          <c:w val="0.5335082476004368"/>
          <c:h val="0.8168695378392204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Vidablicksvägen 1</c:v>
                </c:pt>
              </c:strCache>
            </c:strRef>
          </c:tx>
          <c:spPr>
            <a:solidFill>
              <a:srgbClr val="017CC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Blad1!$A$2:$A$3</c:f>
              <c:strCache>
                <c:ptCount val="2"/>
                <c:pt idx="0">
                  <c:v>Känner du förtroende för personalen på ditt äldreboende?</c:v>
                </c:pt>
                <c:pt idx="1">
                  <c:v>Hur tryggt eller otryggt känns det att bo på ditt äldreboende?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80</c:v>
                </c:pt>
                <c:pt idx="1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18-49F4-A806-F438BE57BDCE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Ronneby</c:v>
                </c:pt>
              </c:strCache>
            </c:strRef>
          </c:tx>
          <c:spPr>
            <a:solidFill>
              <a:srgbClr val="002B45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Blad1!$A$2:$A$3</c:f>
              <c:strCache>
                <c:ptCount val="2"/>
                <c:pt idx="0">
                  <c:v>Känner du förtroende för personalen på ditt äldreboende?</c:v>
                </c:pt>
                <c:pt idx="1">
                  <c:v>Hur tryggt eller otryggt känns det att bo på ditt äldreboende?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81</c:v>
                </c:pt>
                <c:pt idx="1">
                  <c:v>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718-49F4-A806-F438BE57BDCE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Blekinge län</c:v>
                </c:pt>
              </c:strCache>
            </c:strRef>
          </c:tx>
          <c:spPr>
            <a:solidFill>
              <a:srgbClr val="00589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Blad1!$A$2:$A$3</c:f>
              <c:strCache>
                <c:ptCount val="2"/>
                <c:pt idx="0">
                  <c:v>Känner du förtroende för personalen på ditt äldreboende?</c:v>
                </c:pt>
                <c:pt idx="1">
                  <c:v>Hur tryggt eller otryggt känns det att bo på ditt äldreboende?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84</c:v>
                </c:pt>
                <c:pt idx="1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718-49F4-A806-F438BE57BDCE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Riket</c:v>
                </c:pt>
              </c:strCache>
            </c:strRef>
          </c:tx>
          <c:spPr>
            <a:solidFill>
              <a:srgbClr val="DBF0F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Blad1!$A$2:$A$3</c:f>
              <c:strCache>
                <c:ptCount val="2"/>
                <c:pt idx="0">
                  <c:v>Känner du förtroende för personalen på ditt äldreboende?</c:v>
                </c:pt>
                <c:pt idx="1">
                  <c:v>Hur tryggt eller otryggt känns det att bo på ditt äldreboende?</c:v>
                </c:pt>
              </c:strCache>
            </c:strRef>
          </c:cat>
          <c:val>
            <c:numRef>
              <c:f>Blad1!$E$2:$E$3</c:f>
              <c:numCache>
                <c:formatCode>General</c:formatCode>
                <c:ptCount val="2"/>
                <c:pt idx="0">
                  <c:v>83</c:v>
                </c:pt>
                <c:pt idx="1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25-425C-B8A1-A62D368391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03458048"/>
        <c:axId val="203459584"/>
      </c:barChart>
      <c:catAx>
        <c:axId val="203458048"/>
        <c:scaling>
          <c:orientation val="minMax"/>
        </c:scaling>
        <c:delete val="1"/>
        <c:axPos val="l"/>
        <c:numFmt formatCode="General" sourceLinked="0"/>
        <c:majorTickMark val="in"/>
        <c:minorTickMark val="none"/>
        <c:tickLblPos val="none"/>
        <c:crossAx val="203459584"/>
        <c:crosses val="autoZero"/>
        <c:auto val="1"/>
        <c:lblAlgn val="ctr"/>
        <c:lblOffset val="100"/>
        <c:noMultiLvlLbl val="0"/>
      </c:catAx>
      <c:valAx>
        <c:axId val="203459584"/>
        <c:scaling>
          <c:orientation val="minMax"/>
          <c:max val="100"/>
          <c:min val="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>
                    <a:latin typeface="+mn-lt"/>
                  </a:defRPr>
                </a:pPr>
                <a:r>
                  <a:rPr lang="sv-SE" b="0" dirty="0">
                    <a:latin typeface="+mn-lt"/>
                  </a:rPr>
                  <a:t>Procent</a:t>
                </a:r>
              </a:p>
            </c:rich>
          </c:tx>
          <c:layout>
            <c:manualLayout>
              <c:xMode val="edge"/>
              <c:yMode val="edge"/>
              <c:x val="0.86176664508307921"/>
              <c:y val="0.88043164231087723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 w="25400">
            <a:solidFill>
              <a:srgbClr val="000000"/>
            </a:solidFill>
          </a:ln>
        </c:spPr>
        <c:txPr>
          <a:bodyPr/>
          <a:lstStyle/>
          <a:p>
            <a:pPr>
              <a:defRPr>
                <a:latin typeface="+mn-lt"/>
              </a:defRPr>
            </a:pPr>
            <a:endParaRPr lang="sv-SE"/>
          </a:p>
        </c:txPr>
        <c:crossAx val="203458048"/>
        <c:crosses val="autoZero"/>
        <c:crossBetween val="between"/>
      </c:valAx>
      <c:spPr>
        <a:solidFill>
          <a:srgbClr val="FFFFFF"/>
        </a:solidFill>
        <a:ln w="25400">
          <a:solidFill>
            <a:srgbClr val="000000"/>
          </a:solidFill>
        </a:ln>
      </c:spPr>
    </c:plotArea>
    <c:legend>
      <c:legendPos val="b"/>
      <c:layout>
        <c:manualLayout>
          <c:xMode val="edge"/>
          <c:yMode val="edge"/>
          <c:x val="0.13849860558282165"/>
          <c:y val="0.91462970578192671"/>
          <c:w val="0.72119566064456708"/>
          <c:h val="6.1409284904736385E-2"/>
        </c:manualLayout>
      </c:layout>
      <c:overlay val="0"/>
      <c:txPr>
        <a:bodyPr/>
        <a:lstStyle/>
        <a:p>
          <a:pPr>
            <a:defRPr sz="1050">
              <a:latin typeface="+mn-lt"/>
            </a:defRPr>
          </a:pPr>
          <a:endParaRPr lang="sv-SE"/>
        </a:p>
      </c:txPr>
    </c:legend>
    <c:plotVisOnly val="1"/>
    <c:dispBlanksAs val="gap"/>
    <c:showDLblsOverMax val="0"/>
  </c:chart>
  <c:spPr>
    <a:solidFill>
      <a:srgbClr val="F8F2E8"/>
    </a:solidFill>
  </c:spPr>
  <c:txPr>
    <a:bodyPr/>
    <a:lstStyle/>
    <a:p>
      <a:pPr>
        <a:defRPr sz="1050"/>
      </a:pPr>
      <a:endParaRPr lang="sv-SE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1771897810218978"/>
          <c:y val="4.1007059132547527E-2"/>
          <c:w val="0.52803379504569226"/>
          <c:h val="0.7919474881304964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Vidablicksvägen 1</c:v>
                </c:pt>
              </c:strCache>
            </c:strRef>
          </c:tx>
          <c:spPr>
            <a:solidFill>
              <a:srgbClr val="017CC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/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Blad1!$A$2:$A$4</c:f>
              <c:strCache>
                <c:ptCount val="3"/>
                <c:pt idx="0">
                  <c:v>Hur lätt eller svårt är det att få kontakt med personalen på ditt äldreboende, vid behov?</c:v>
                </c:pt>
                <c:pt idx="1">
                  <c:v>Hur lätt eller svårt är det att få träffa läkare vid behov? </c:v>
                </c:pt>
                <c:pt idx="2">
                  <c:v>Hur lätt eller svårt är det att få träffa sjuksköterska vid behov? 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>
                  <c:v>82</c:v>
                </c:pt>
                <c:pt idx="1">
                  <c:v>78</c:v>
                </c:pt>
                <c:pt idx="2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7D-4D47-A287-D6D2671AC1B0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Ronneby</c:v>
                </c:pt>
              </c:strCache>
            </c:strRef>
          </c:tx>
          <c:spPr>
            <a:solidFill>
              <a:srgbClr val="002B45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/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Blad1!$A$2:$A$4</c:f>
              <c:strCache>
                <c:ptCount val="3"/>
                <c:pt idx="0">
                  <c:v>Hur lätt eller svårt är det att få kontakt med personalen på ditt äldreboende, vid behov?</c:v>
                </c:pt>
                <c:pt idx="1">
                  <c:v>Hur lätt eller svårt är det att få träffa läkare vid behov? </c:v>
                </c:pt>
                <c:pt idx="2">
                  <c:v>Hur lätt eller svårt är det att få träffa sjuksköterska vid behov? </c:v>
                </c:pt>
              </c:strCache>
            </c:strRef>
          </c:cat>
          <c:val>
            <c:numRef>
              <c:f>Blad1!$C$2:$C$4</c:f>
              <c:numCache>
                <c:formatCode>General</c:formatCode>
                <c:ptCount val="3"/>
                <c:pt idx="0">
                  <c:v>80</c:v>
                </c:pt>
                <c:pt idx="1">
                  <c:v>60</c:v>
                </c:pt>
                <c:pt idx="2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E7D-4D47-A287-D6D2671AC1B0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Blekinge län</c:v>
                </c:pt>
              </c:strCache>
            </c:strRef>
          </c:tx>
          <c:spPr>
            <a:solidFill>
              <a:srgbClr val="00589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/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Blad1!$A$2:$A$4</c:f>
              <c:strCache>
                <c:ptCount val="3"/>
                <c:pt idx="0">
                  <c:v>Hur lätt eller svårt är det att få kontakt med personalen på ditt äldreboende, vid behov?</c:v>
                </c:pt>
                <c:pt idx="1">
                  <c:v>Hur lätt eller svårt är det att få träffa läkare vid behov? </c:v>
                </c:pt>
                <c:pt idx="2">
                  <c:v>Hur lätt eller svårt är det att få träffa sjuksköterska vid behov? </c:v>
                </c:pt>
              </c:strCache>
            </c:strRef>
          </c:cat>
          <c:val>
            <c:numRef>
              <c:f>Blad1!$D$2:$D$4</c:f>
              <c:numCache>
                <c:formatCode>General</c:formatCode>
                <c:ptCount val="3"/>
                <c:pt idx="0">
                  <c:v>82</c:v>
                </c:pt>
                <c:pt idx="1">
                  <c:v>53</c:v>
                </c:pt>
                <c:pt idx="2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E7D-4D47-A287-D6D2671AC1B0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Riket</c:v>
                </c:pt>
              </c:strCache>
            </c:strRef>
          </c:tx>
          <c:spPr>
            <a:solidFill>
              <a:srgbClr val="DBF0F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/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Blad1!$A$2:$A$4</c:f>
              <c:strCache>
                <c:ptCount val="3"/>
                <c:pt idx="0">
                  <c:v>Hur lätt eller svårt är det att få kontakt med personalen på ditt äldreboende, vid behov?</c:v>
                </c:pt>
                <c:pt idx="1">
                  <c:v>Hur lätt eller svårt är det att få träffa läkare vid behov? </c:v>
                </c:pt>
                <c:pt idx="2">
                  <c:v>Hur lätt eller svårt är det att få träffa sjuksköterska vid behov? </c:v>
                </c:pt>
              </c:strCache>
            </c:strRef>
          </c:cat>
          <c:val>
            <c:numRef>
              <c:f>Blad1!$E$2:$E$4</c:f>
              <c:numCache>
                <c:formatCode>General</c:formatCode>
                <c:ptCount val="3"/>
                <c:pt idx="0">
                  <c:v>80</c:v>
                </c:pt>
                <c:pt idx="1">
                  <c:v>51</c:v>
                </c:pt>
                <c:pt idx="2">
                  <c:v>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D6-4EBF-B685-8C977FC5F8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03695616"/>
        <c:axId val="203697152"/>
      </c:barChart>
      <c:catAx>
        <c:axId val="203695616"/>
        <c:scaling>
          <c:orientation val="minMax"/>
        </c:scaling>
        <c:delete val="1"/>
        <c:axPos val="l"/>
        <c:numFmt formatCode="General" sourceLinked="0"/>
        <c:majorTickMark val="in"/>
        <c:minorTickMark val="none"/>
        <c:tickLblPos val="none"/>
        <c:crossAx val="203697152"/>
        <c:crosses val="autoZero"/>
        <c:auto val="1"/>
        <c:lblAlgn val="ctr"/>
        <c:lblOffset val="100"/>
        <c:noMultiLvlLbl val="0"/>
      </c:catAx>
      <c:valAx>
        <c:axId val="203697152"/>
        <c:scaling>
          <c:orientation val="minMax"/>
          <c:max val="10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 sz="1050" b="0"/>
                </a:pPr>
                <a:r>
                  <a:rPr lang="sv-SE" sz="1050" b="0"/>
                  <a:t>Procent</a:t>
                </a:r>
              </a:p>
            </c:rich>
          </c:tx>
          <c:layout>
            <c:manualLayout>
              <c:xMode val="edge"/>
              <c:yMode val="edge"/>
              <c:x val="0.85914902924477043"/>
              <c:y val="0.88552741912092636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 w="25400">
            <a:solidFill>
              <a:srgbClr val="000000"/>
            </a:solidFill>
          </a:ln>
        </c:spPr>
        <c:txPr>
          <a:bodyPr/>
          <a:lstStyle/>
          <a:p>
            <a:pPr>
              <a:defRPr sz="1050"/>
            </a:pPr>
            <a:endParaRPr lang="sv-SE"/>
          </a:p>
        </c:txPr>
        <c:crossAx val="203695616"/>
        <c:crosses val="autoZero"/>
        <c:crossBetween val="between"/>
      </c:valAx>
      <c:spPr>
        <a:solidFill>
          <a:srgbClr val="FFFFFF"/>
        </a:solidFill>
        <a:ln w="25400">
          <a:solidFill>
            <a:srgbClr val="000000"/>
          </a:solidFill>
        </a:ln>
      </c:spPr>
    </c:plotArea>
    <c:legend>
      <c:legendPos val="b"/>
      <c:layout>
        <c:manualLayout>
          <c:xMode val="edge"/>
          <c:yMode val="edge"/>
          <c:x val="0.12525445741162961"/>
          <c:y val="0.91363715250524147"/>
          <c:w val="0.72467955993839062"/>
          <c:h val="6.1406366100488732E-2"/>
        </c:manualLayout>
      </c:layout>
      <c:overlay val="0"/>
      <c:txPr>
        <a:bodyPr/>
        <a:lstStyle/>
        <a:p>
          <a:pPr>
            <a:defRPr sz="1050"/>
          </a:pPr>
          <a:endParaRPr lang="sv-SE"/>
        </a:p>
      </c:txPr>
    </c:legend>
    <c:plotVisOnly val="1"/>
    <c:dispBlanksAs val="gap"/>
    <c:showDLblsOverMax val="0"/>
  </c:chart>
  <c:spPr>
    <a:solidFill>
      <a:srgbClr val="F8F2E8"/>
    </a:solidFill>
  </c:spPr>
  <c:txPr>
    <a:bodyPr/>
    <a:lstStyle/>
    <a:p>
      <a:pPr marL="0" indent="0" algn="l" defTabSz="914400" rtl="0" eaLnBrk="1" latinLnBrk="0" hangingPunct="1">
        <a:defRPr lang="sv-SE" sz="1200" kern="1200">
          <a:solidFill>
            <a:schemeClr val="tx1"/>
          </a:solidFill>
          <a:latin typeface="+mn-lt"/>
          <a:ea typeface="+mn-ea"/>
          <a:cs typeface="+mn-cs"/>
        </a:defRPr>
      </a:pPr>
      <a:endParaRPr lang="sv-SE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1913105099559239"/>
          <c:y val="4.4358059422434877E-2"/>
          <c:w val="0.53661351602944618"/>
          <c:h val="0.789178621507927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Vidablicksvägen 1</c:v>
                </c:pt>
              </c:strCache>
            </c:strRef>
          </c:tx>
          <c:spPr>
            <a:solidFill>
              <a:srgbClr val="017CC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Blad1!$A$2:$A$3</c:f>
              <c:strCache>
                <c:ptCount val="2"/>
                <c:pt idx="0">
                  <c:v>Vet du vart du ska vända dig om du vill framföra synpunkter eller klagomål på äldreboendet?</c:v>
                </c:pt>
                <c:pt idx="1">
                  <c:v>Hur nöjd eller missnöjd är du sammantaget med ditt äldreboende? 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36</c:v>
                </c:pt>
                <c:pt idx="1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F6-4A0D-8AEB-BD5BE109B100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Ronneby</c:v>
                </c:pt>
              </c:strCache>
            </c:strRef>
          </c:tx>
          <c:spPr>
            <a:solidFill>
              <a:srgbClr val="002B45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Blad1!$A$2:$A$3</c:f>
              <c:strCache>
                <c:ptCount val="2"/>
                <c:pt idx="0">
                  <c:v>Vet du vart du ska vända dig om du vill framföra synpunkter eller klagomål på äldreboendet?</c:v>
                </c:pt>
                <c:pt idx="1">
                  <c:v>Hur nöjd eller missnöjd är du sammantaget med ditt äldreboende? 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48</c:v>
                </c:pt>
                <c:pt idx="1">
                  <c:v>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8F6-4A0D-8AEB-BD5BE109B100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Blekinge län</c:v>
                </c:pt>
              </c:strCache>
            </c:strRef>
          </c:tx>
          <c:spPr>
            <a:solidFill>
              <a:srgbClr val="00589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Blad1!$A$2:$A$3</c:f>
              <c:strCache>
                <c:ptCount val="2"/>
                <c:pt idx="0">
                  <c:v>Vet du vart du ska vända dig om du vill framföra synpunkter eller klagomål på äldreboendet?</c:v>
                </c:pt>
                <c:pt idx="1">
                  <c:v>Hur nöjd eller missnöjd är du sammantaget med ditt äldreboende? 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43</c:v>
                </c:pt>
                <c:pt idx="1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8F6-4A0D-8AEB-BD5BE109B100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Riket</c:v>
                </c:pt>
              </c:strCache>
            </c:strRef>
          </c:tx>
          <c:spPr>
            <a:solidFill>
              <a:srgbClr val="DBF0F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Blad1!$A$2:$A$3</c:f>
              <c:strCache>
                <c:ptCount val="2"/>
                <c:pt idx="0">
                  <c:v>Vet du vart du ska vända dig om du vill framföra synpunkter eller klagomål på äldreboendet?</c:v>
                </c:pt>
                <c:pt idx="1">
                  <c:v>Hur nöjd eller missnöjd är du sammantaget med ditt äldreboende? </c:v>
                </c:pt>
              </c:strCache>
            </c:strRef>
          </c:cat>
          <c:val>
            <c:numRef>
              <c:f>Blad1!$E$2:$E$3</c:f>
              <c:numCache>
                <c:formatCode>General</c:formatCode>
                <c:ptCount val="2"/>
                <c:pt idx="0">
                  <c:v>46</c:v>
                </c:pt>
                <c:pt idx="1">
                  <c:v>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FB-4BDB-B9DE-7F5B7E9784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05209600"/>
        <c:axId val="205211136"/>
      </c:barChart>
      <c:catAx>
        <c:axId val="205209600"/>
        <c:scaling>
          <c:orientation val="minMax"/>
        </c:scaling>
        <c:delete val="1"/>
        <c:axPos val="l"/>
        <c:numFmt formatCode="General" sourceLinked="0"/>
        <c:majorTickMark val="in"/>
        <c:minorTickMark val="none"/>
        <c:tickLblPos val="none"/>
        <c:crossAx val="205211136"/>
        <c:crosses val="autoZero"/>
        <c:auto val="1"/>
        <c:lblAlgn val="ctr"/>
        <c:lblOffset val="100"/>
        <c:noMultiLvlLbl val="0"/>
      </c:catAx>
      <c:valAx>
        <c:axId val="205211136"/>
        <c:scaling>
          <c:orientation val="minMax"/>
          <c:max val="10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>
                    <a:latin typeface="+mn-lt"/>
                  </a:defRPr>
                </a:pPr>
                <a:r>
                  <a:rPr lang="sv-SE" b="0" dirty="0">
                    <a:latin typeface="+mn-lt"/>
                  </a:rPr>
                  <a:t>Procent</a:t>
                </a:r>
              </a:p>
            </c:rich>
          </c:tx>
          <c:layout>
            <c:manualLayout>
              <c:xMode val="edge"/>
              <c:yMode val="edge"/>
              <c:x val="0.87168738021484826"/>
              <c:y val="0.88147345833831348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 w="25400">
            <a:solidFill>
              <a:srgbClr val="000000"/>
            </a:solidFill>
          </a:ln>
        </c:spPr>
        <c:crossAx val="205209600"/>
        <c:crosses val="autoZero"/>
        <c:crossBetween val="between"/>
      </c:valAx>
      <c:spPr>
        <a:solidFill>
          <a:srgbClr val="FFFFFF"/>
        </a:solidFill>
        <a:ln w="25400">
          <a:solidFill>
            <a:srgbClr val="000000"/>
          </a:solidFill>
        </a:ln>
      </c:spPr>
    </c:plotArea>
    <c:legend>
      <c:legendPos val="b"/>
      <c:layout>
        <c:manualLayout>
          <c:xMode val="edge"/>
          <c:yMode val="edge"/>
          <c:x val="0.11117586741897562"/>
          <c:y val="0.89845721054327821"/>
          <c:w val="0.75760424327995224"/>
          <c:h val="6.4582546525698253E-2"/>
        </c:manualLayout>
      </c:layout>
      <c:overlay val="0"/>
      <c:txPr>
        <a:bodyPr/>
        <a:lstStyle/>
        <a:p>
          <a:pPr>
            <a:defRPr sz="1050">
              <a:latin typeface="+mn-lt"/>
            </a:defRPr>
          </a:pPr>
          <a:endParaRPr lang="sv-SE"/>
        </a:p>
      </c:txPr>
    </c:legend>
    <c:plotVisOnly val="1"/>
    <c:dispBlanksAs val="gap"/>
    <c:showDLblsOverMax val="0"/>
  </c:chart>
  <c:spPr>
    <a:solidFill>
      <a:srgbClr val="F8F2E8"/>
    </a:solidFill>
  </c:spPr>
  <c:txPr>
    <a:bodyPr/>
    <a:lstStyle/>
    <a:p>
      <a:pPr>
        <a:defRPr sz="1050"/>
      </a:pPr>
      <a:endParaRPr lang="sv-S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2272489652178718E-2"/>
          <c:y val="3.8660067969803619E-2"/>
          <c:w val="0.49658451458775366"/>
          <c:h val="0.92267986406039293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B4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93D-4908-B7E3-B66DD55C7F2B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93D-4908-B7E3-B66DD55C7F2B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93D-4908-B7E3-B66DD55C7F2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6350" cap="flat" cmpd="sng" algn="ctr">
                  <a:solidFill>
                    <a:schemeClr val="tx1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Blad1!$A$1:$B$1</c:f>
              <c:strCache>
                <c:ptCount val="2"/>
                <c:pt idx="0">
                  <c:v>Andel positiva svar (Nej)</c:v>
                </c:pt>
                <c:pt idx="1">
                  <c:v>Andel neutrala eller negativa svar (Ja lätta besvär, Ja svåra besvär)</c:v>
                </c:pt>
              </c:strCache>
            </c:strRef>
          </c:cat>
          <c:val>
            <c:numRef>
              <c:f>Blad1!$A$2:$B$2</c:f>
              <c:numCache>
                <c:formatCode>General</c:formatCode>
                <c:ptCount val="2"/>
                <c:pt idx="0">
                  <c:v>2</c:v>
                </c:pt>
                <c:pt idx="1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93D-4908-B7E3-B66DD55C7F2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194703746965485"/>
          <c:y val="0.36251356095351339"/>
          <c:w val="0.28848924352310645"/>
          <c:h val="0.355499231950844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zero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335034529815861E-2"/>
          <c:y val="5.264864307093195E-2"/>
          <c:w val="0.58484646083175484"/>
          <c:h val="0.90475930451450459"/>
        </c:manualLayout>
      </c:layout>
      <c:pieChart>
        <c:varyColors val="1"/>
        <c:ser>
          <c:idx val="0"/>
          <c:order val="0"/>
          <c:spPr>
            <a:solidFill>
              <a:srgbClr val="A6BCC6"/>
            </a:solidFill>
          </c:spPr>
          <c:dPt>
            <c:idx val="0"/>
            <c:bubble3D val="0"/>
            <c:spPr>
              <a:solidFill>
                <a:srgbClr val="002B45"/>
              </a:solidFill>
            </c:spPr>
            <c:extLst>
              <c:ext xmlns:c16="http://schemas.microsoft.com/office/drawing/2014/chart" uri="{C3380CC4-5D6E-409C-BE32-E72D297353CC}">
                <c16:uniqueId val="{00000004-53D7-43C7-A1AE-4E007E5C5A3F}"/>
              </c:ext>
            </c:extLst>
          </c:dPt>
          <c:dPt>
            <c:idx val="1"/>
            <c:bubble3D val="0"/>
            <c:spPr>
              <a:solidFill>
                <a:srgbClr val="005892"/>
              </a:solidFill>
            </c:spPr>
            <c:extLst>
              <c:ext xmlns:c16="http://schemas.microsoft.com/office/drawing/2014/chart" uri="{C3380CC4-5D6E-409C-BE32-E72D297353CC}">
                <c16:uniqueId val="{00000001-3DD3-44A2-B45C-4AA3A28298D6}"/>
              </c:ext>
            </c:extLst>
          </c:dPt>
          <c:dLbls>
            <c:dLbl>
              <c:idx val="0"/>
              <c:layout>
                <c:manualLayout>
                  <c:x val="1.6480773490714772E-2"/>
                  <c:y val="-1.8805255623832092E-16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3D7-43C7-A1AE-4E007E5C5A3F}"/>
                </c:ext>
              </c:extLst>
            </c:dLbl>
            <c:dLbl>
              <c:idx val="1"/>
              <c:layout>
                <c:manualLayout>
                  <c:x val="-9.8884640944289226E-3"/>
                  <c:y val="0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DD3-44A2-B45C-4AA3A28298D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/>
                </a:pPr>
                <a:endParaRPr lang="sv-SE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Blad1!$A$1:$B$1</c:f>
              <c:strCache>
                <c:ptCount val="2"/>
                <c:pt idx="0">
                  <c:v>Andel positiva svar (Nej)</c:v>
                </c:pt>
                <c:pt idx="1">
                  <c:v>Andel neutrala eller negativa svar (Ja, då och då och Ja, ofta)</c:v>
                </c:pt>
              </c:strCache>
            </c:strRef>
          </c:cat>
          <c:val>
            <c:numRef>
              <c:f>Blad1!$A$2:$B$2</c:f>
              <c:numCache>
                <c:formatCode>General</c:formatCode>
                <c:ptCount val="2"/>
                <c:pt idx="0">
                  <c:v>5</c:v>
                </c:pt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DD3-44A2-B45C-4AA3A28298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72824333511680395"/>
          <c:y val="0.21208858649031329"/>
          <c:w val="0.26918762743047542"/>
          <c:h val="0.3790614332186224"/>
        </c:manualLayout>
      </c:layout>
      <c:overlay val="0"/>
      <c:txPr>
        <a:bodyPr/>
        <a:lstStyle/>
        <a:p>
          <a:pPr>
            <a:defRPr sz="1050" baseline="0">
              <a:latin typeface="+mn-lt"/>
            </a:defRPr>
          </a:pPr>
          <a:endParaRPr lang="sv-SE"/>
        </a:p>
      </c:txPr>
    </c:legend>
    <c:plotVisOnly val="1"/>
    <c:dispBlanksAs val="zero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818447060321366E-2"/>
          <c:y val="3.9574404259935463E-2"/>
          <c:w val="0.55950226263881875"/>
          <c:h val="0.92047753785602382"/>
        </c:manualLayout>
      </c:layout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Kommun</c:v>
                </c:pt>
              </c:strCache>
            </c:strRef>
          </c:tx>
          <c:spPr>
            <a:solidFill>
              <a:srgbClr val="002B45"/>
            </a:solidFill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CBDC-477B-A606-BF7D0639661C}"/>
              </c:ext>
            </c:extLst>
          </c:dPt>
          <c:dPt>
            <c:idx val="1"/>
            <c:bubble3D val="0"/>
            <c:spPr>
              <a:solidFill>
                <a:srgbClr val="005892"/>
              </a:solidFill>
            </c:spPr>
            <c:extLst>
              <c:ext xmlns:c16="http://schemas.microsoft.com/office/drawing/2014/chart" uri="{C3380CC4-5D6E-409C-BE32-E72D297353CC}">
                <c16:uniqueId val="{00000001-CBDC-477B-A606-BF7D0639661C}"/>
              </c:ext>
            </c:extLst>
          </c:dPt>
          <c:dLbls>
            <c:dLbl>
              <c:idx val="1"/>
              <c:layout>
                <c:manualLayout>
                  <c:x val="-1.0967454049266691E-2"/>
                  <c:y val="0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BDC-477B-A606-BF7D063966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/>
                </a:pPr>
                <a:endParaRPr lang="sv-SE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Blad1!$A$2:$A$3</c:f>
              <c:strCache>
                <c:ptCount val="2"/>
                <c:pt idx="0">
                  <c:v>Andel positiva svar (Mycket nöjd, Ganska nöjd)</c:v>
                </c:pt>
                <c:pt idx="1">
                  <c:v>Andel neutrala eller negativa svar (Varken nöjd eller missnöjd, Ganska missnöjd, Mycket missnöjd)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8</c:v>
                </c:pt>
                <c:pt idx="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BDC-477B-A606-BF7D0639661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69217731952277828"/>
          <c:y val="0.22308261192947496"/>
          <c:w val="0.30310479924920058"/>
          <c:h val="0.52887588696415866"/>
        </c:manualLayout>
      </c:layout>
      <c:overlay val="0"/>
      <c:txPr>
        <a:bodyPr/>
        <a:lstStyle/>
        <a:p>
          <a:pPr>
            <a:defRPr sz="1050"/>
          </a:pPr>
          <a:endParaRPr lang="sv-SE"/>
        </a:p>
      </c:txPr>
    </c:legend>
    <c:plotVisOnly val="1"/>
    <c:dispBlanksAs val="zero"/>
    <c:showDLblsOverMax val="0"/>
  </c:chart>
  <c:spPr>
    <a:solidFill>
      <a:schemeClr val="bg1"/>
    </a:solidFill>
  </c:spPr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2127906324506775"/>
          <c:y val="4.1006998664356982E-2"/>
          <c:w val="0.52803379504569226"/>
          <c:h val="0.789178621507927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Vidablicksvägen 1</c:v>
                </c:pt>
              </c:strCache>
            </c:strRef>
          </c:tx>
          <c:spPr>
            <a:solidFill>
              <a:srgbClr val="017CC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/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Blad1!$A$2:$A$4</c:f>
              <c:strCache>
                <c:ptCount val="3"/>
                <c:pt idx="0">
                  <c:v>Är det trivsamt utomhus runt ditt boende?</c:v>
                </c:pt>
                <c:pt idx="1">
                  <c:v>Är det trivsamt i de gemensamma utrymmena? </c:v>
                </c:pt>
                <c:pt idx="2">
                  <c:v>Trivs med sitt rum/sin lägenhet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>
                  <c:v>63</c:v>
                </c:pt>
                <c:pt idx="1">
                  <c:v>64</c:v>
                </c:pt>
                <c:pt idx="2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FB-4881-ABEC-3A32A4C66980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Ronneby</c:v>
                </c:pt>
              </c:strCache>
            </c:strRef>
          </c:tx>
          <c:spPr>
            <a:solidFill>
              <a:srgbClr val="002B45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/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Blad1!$A$2:$A$4</c:f>
              <c:strCache>
                <c:ptCount val="3"/>
                <c:pt idx="0">
                  <c:v>Är det trivsamt utomhus runt ditt boende?</c:v>
                </c:pt>
                <c:pt idx="1">
                  <c:v>Är det trivsamt i de gemensamma utrymmena? </c:v>
                </c:pt>
                <c:pt idx="2">
                  <c:v>Trivs med sitt rum/sin lägenhet</c:v>
                </c:pt>
              </c:strCache>
            </c:strRef>
          </c:cat>
          <c:val>
            <c:numRef>
              <c:f>Blad1!$C$2:$C$4</c:f>
              <c:numCache>
                <c:formatCode>General</c:formatCode>
                <c:ptCount val="3"/>
                <c:pt idx="0">
                  <c:v>71</c:v>
                </c:pt>
                <c:pt idx="1">
                  <c:v>59</c:v>
                </c:pt>
                <c:pt idx="2">
                  <c:v>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8FB-4881-ABEC-3A32A4C66980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Blekinge län</c:v>
                </c:pt>
              </c:strCache>
            </c:strRef>
          </c:tx>
          <c:spPr>
            <a:solidFill>
              <a:srgbClr val="00589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/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Blad1!$A$2:$A$4</c:f>
              <c:strCache>
                <c:ptCount val="3"/>
                <c:pt idx="0">
                  <c:v>Är det trivsamt utomhus runt ditt boende?</c:v>
                </c:pt>
                <c:pt idx="1">
                  <c:v>Är det trivsamt i de gemensamma utrymmena? </c:v>
                </c:pt>
                <c:pt idx="2">
                  <c:v>Trivs med sitt rum/sin lägenhet</c:v>
                </c:pt>
              </c:strCache>
            </c:strRef>
          </c:cat>
          <c:val>
            <c:numRef>
              <c:f>Blad1!$D$2:$D$4</c:f>
              <c:numCache>
                <c:formatCode>General</c:formatCode>
                <c:ptCount val="3"/>
                <c:pt idx="0">
                  <c:v>70</c:v>
                </c:pt>
                <c:pt idx="1">
                  <c:v>62</c:v>
                </c:pt>
                <c:pt idx="2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8FB-4881-ABEC-3A32A4C66980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Riket</c:v>
                </c:pt>
              </c:strCache>
            </c:strRef>
          </c:tx>
          <c:spPr>
            <a:solidFill>
              <a:srgbClr val="DBF0F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/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Blad1!$A$2:$A$4</c:f>
              <c:strCache>
                <c:ptCount val="3"/>
                <c:pt idx="0">
                  <c:v>Är det trivsamt utomhus runt ditt boende?</c:v>
                </c:pt>
                <c:pt idx="1">
                  <c:v>Är det trivsamt i de gemensamma utrymmena? </c:v>
                </c:pt>
                <c:pt idx="2">
                  <c:v>Trivs med sitt rum/sin lägenhet</c:v>
                </c:pt>
              </c:strCache>
            </c:strRef>
          </c:cat>
          <c:val>
            <c:numRef>
              <c:f>Blad1!$E$2:$E$4</c:f>
              <c:numCache>
                <c:formatCode>General</c:formatCode>
                <c:ptCount val="3"/>
                <c:pt idx="0">
                  <c:v>66</c:v>
                </c:pt>
                <c:pt idx="1">
                  <c:v>60</c:v>
                </c:pt>
                <c:pt idx="2">
                  <c:v>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4A-4C9D-8407-1C73F616036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202222976"/>
        <c:axId val="202224768"/>
      </c:barChart>
      <c:catAx>
        <c:axId val="202222976"/>
        <c:scaling>
          <c:orientation val="minMax"/>
        </c:scaling>
        <c:delete val="1"/>
        <c:axPos val="l"/>
        <c:numFmt formatCode="General" sourceLinked="0"/>
        <c:majorTickMark val="in"/>
        <c:minorTickMark val="none"/>
        <c:tickLblPos val="none"/>
        <c:crossAx val="202224768"/>
        <c:crosses val="autoZero"/>
        <c:auto val="1"/>
        <c:lblAlgn val="ctr"/>
        <c:lblOffset val="100"/>
        <c:noMultiLvlLbl val="0"/>
      </c:catAx>
      <c:valAx>
        <c:axId val="202224768"/>
        <c:scaling>
          <c:orientation val="minMax"/>
          <c:max val="10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>
                    <a:latin typeface="+mn-lt"/>
                  </a:defRPr>
                </a:pPr>
                <a:r>
                  <a:rPr lang="sv-SE" sz="1050" b="0" dirty="0">
                    <a:latin typeface="+mn-lt"/>
                  </a:rPr>
                  <a:t>Procent</a:t>
                </a:r>
              </a:p>
            </c:rich>
          </c:tx>
          <c:layout>
            <c:manualLayout>
              <c:xMode val="edge"/>
              <c:yMode val="edge"/>
              <c:x val="0.86263913276760606"/>
              <c:y val="0.88424417518472864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 w="25400">
            <a:solidFill>
              <a:srgbClr val="000000"/>
            </a:solidFill>
          </a:ln>
        </c:spPr>
        <c:txPr>
          <a:bodyPr/>
          <a:lstStyle/>
          <a:p>
            <a:pPr>
              <a:defRPr sz="1050">
                <a:latin typeface="+mn-lt"/>
              </a:defRPr>
            </a:pPr>
            <a:endParaRPr lang="sv-SE"/>
          </a:p>
        </c:txPr>
        <c:crossAx val="202222976"/>
        <c:crosses val="autoZero"/>
        <c:crossBetween val="between"/>
        <c:majorUnit val="20"/>
      </c:valAx>
      <c:spPr>
        <a:solidFill>
          <a:srgbClr val="FFFFFF"/>
        </a:solidFill>
        <a:ln w="25400">
          <a:solidFill>
            <a:srgbClr val="000000"/>
          </a:solidFill>
        </a:ln>
      </c:spPr>
    </c:plotArea>
    <c:legend>
      <c:legendPos val="b"/>
      <c:layout>
        <c:manualLayout>
          <c:xMode val="edge"/>
          <c:yMode val="edge"/>
          <c:x val="0.11506902267819046"/>
          <c:y val="0.91017688678977582"/>
          <c:w val="0.75030351813386464"/>
          <c:h val="5.9694789160776168E-2"/>
        </c:manualLayout>
      </c:layout>
      <c:overlay val="0"/>
      <c:txPr>
        <a:bodyPr/>
        <a:lstStyle/>
        <a:p>
          <a:pPr>
            <a:defRPr sz="1050"/>
          </a:pPr>
          <a:endParaRPr lang="sv-SE"/>
        </a:p>
      </c:txPr>
    </c:legend>
    <c:plotVisOnly val="1"/>
    <c:dispBlanksAs val="gap"/>
    <c:showDLblsOverMax val="0"/>
  </c:chart>
  <c:spPr>
    <a:solidFill>
      <a:srgbClr val="F8F2E8"/>
    </a:solidFill>
  </c:spPr>
  <c:txPr>
    <a:bodyPr/>
    <a:lstStyle/>
    <a:p>
      <a:pPr>
        <a:defRPr sz="1800"/>
      </a:pPr>
      <a:endParaRPr lang="sv-SE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35967153284677"/>
          <c:y val="3.7671232876712986E-2"/>
          <c:w val="0.52803379504569226"/>
          <c:h val="0.789178621507927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Vidablicksvägen 1</c:v>
                </c:pt>
              </c:strCache>
            </c:strRef>
          </c:tx>
          <c:spPr>
            <a:solidFill>
              <a:srgbClr val="017CC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Blad1!$A$2:$A$3</c:f>
              <c:strCache>
                <c:ptCount val="2"/>
                <c:pt idx="0">
                  <c:v>Upplever du att måltiderna på ditt äldreboende är en trevlig stund på dagen?</c:v>
                </c:pt>
                <c:pt idx="1">
                  <c:v>Hur brukar maten smaka?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56</c:v>
                </c:pt>
                <c:pt idx="1">
                  <c:v>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89-4709-BC71-F85F6E4B968A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Ronneby</c:v>
                </c:pt>
              </c:strCache>
            </c:strRef>
          </c:tx>
          <c:spPr>
            <a:solidFill>
              <a:srgbClr val="002B45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+mn-lt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Blad1!$A$2:$A$3</c:f>
              <c:strCache>
                <c:ptCount val="2"/>
                <c:pt idx="0">
                  <c:v>Upplever du att måltiderna på ditt äldreboende är en trevlig stund på dagen?</c:v>
                </c:pt>
                <c:pt idx="1">
                  <c:v>Hur brukar maten smaka?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59</c:v>
                </c:pt>
                <c:pt idx="1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989-4709-BC71-F85F6E4B968A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Blekinge län</c:v>
                </c:pt>
              </c:strCache>
            </c:strRef>
          </c:tx>
          <c:spPr>
            <a:solidFill>
              <a:srgbClr val="00589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+mn-lt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Blad1!$A$2:$A$3</c:f>
              <c:strCache>
                <c:ptCount val="2"/>
                <c:pt idx="0">
                  <c:v>Upplever du att måltiderna på ditt äldreboende är en trevlig stund på dagen?</c:v>
                </c:pt>
                <c:pt idx="1">
                  <c:v>Hur brukar maten smaka?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62</c:v>
                </c:pt>
                <c:pt idx="1">
                  <c:v>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989-4709-BC71-F85F6E4B968A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Riket</c:v>
                </c:pt>
              </c:strCache>
            </c:strRef>
          </c:tx>
          <c:spPr>
            <a:solidFill>
              <a:srgbClr val="DBF0F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+mn-lt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Blad1!$A$2:$A$3</c:f>
              <c:strCache>
                <c:ptCount val="2"/>
                <c:pt idx="0">
                  <c:v>Upplever du att måltiderna på ditt äldreboende är en trevlig stund på dagen?</c:v>
                </c:pt>
                <c:pt idx="1">
                  <c:v>Hur brukar maten smaka?</c:v>
                </c:pt>
              </c:strCache>
            </c:strRef>
          </c:cat>
          <c:val>
            <c:numRef>
              <c:f>Blad1!$E$2:$E$3</c:f>
              <c:numCache>
                <c:formatCode>General</c:formatCode>
                <c:ptCount val="2"/>
                <c:pt idx="0">
                  <c:v>66</c:v>
                </c:pt>
                <c:pt idx="1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44-469A-8733-72EE01E18D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02860800"/>
        <c:axId val="203050368"/>
      </c:barChart>
      <c:catAx>
        <c:axId val="202860800"/>
        <c:scaling>
          <c:orientation val="minMax"/>
        </c:scaling>
        <c:delete val="1"/>
        <c:axPos val="l"/>
        <c:numFmt formatCode="General" sourceLinked="0"/>
        <c:majorTickMark val="in"/>
        <c:minorTickMark val="none"/>
        <c:tickLblPos val="none"/>
        <c:crossAx val="203050368"/>
        <c:crosses val="autoZero"/>
        <c:auto val="1"/>
        <c:lblAlgn val="ctr"/>
        <c:lblOffset val="100"/>
        <c:noMultiLvlLbl val="0"/>
      </c:catAx>
      <c:valAx>
        <c:axId val="203050368"/>
        <c:scaling>
          <c:orientation val="minMax"/>
          <c:max val="10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sv-SE" dirty="0"/>
                  <a:t>Procent</a:t>
                </a:r>
              </a:p>
            </c:rich>
          </c:tx>
          <c:layout>
            <c:manualLayout>
              <c:xMode val="edge"/>
              <c:yMode val="edge"/>
              <c:x val="0.87779099616430523"/>
              <c:y val="0.87660332467940394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 w="25400">
            <a:solidFill>
              <a:srgbClr val="000000"/>
            </a:solidFill>
          </a:ln>
        </c:spPr>
        <c:txPr>
          <a:bodyPr/>
          <a:lstStyle/>
          <a:p>
            <a:pPr>
              <a:defRPr>
                <a:latin typeface="+mn-lt"/>
              </a:defRPr>
            </a:pPr>
            <a:endParaRPr lang="sv-SE"/>
          </a:p>
        </c:txPr>
        <c:crossAx val="202860800"/>
        <c:crosses val="autoZero"/>
        <c:crossBetween val="between"/>
      </c:valAx>
      <c:spPr>
        <a:solidFill>
          <a:srgbClr val="FFFFFF"/>
        </a:solidFill>
        <a:ln w="25400">
          <a:solidFill>
            <a:srgbClr val="000000"/>
          </a:solidFill>
        </a:ln>
      </c:spPr>
    </c:plotArea>
    <c:legend>
      <c:legendPos val="b"/>
      <c:layout>
        <c:manualLayout>
          <c:xMode val="edge"/>
          <c:yMode val="edge"/>
          <c:x val="0.16568128176559899"/>
          <c:y val="0.90075622680201783"/>
          <c:w val="0.7022751956802995"/>
          <c:h val="6.2398847215511012E-2"/>
        </c:manualLayout>
      </c:layout>
      <c:overlay val="0"/>
      <c:txPr>
        <a:bodyPr/>
        <a:lstStyle/>
        <a:p>
          <a:pPr>
            <a:defRPr sz="1050">
              <a:latin typeface="+mn-lt"/>
            </a:defRPr>
          </a:pPr>
          <a:endParaRPr lang="sv-SE"/>
        </a:p>
      </c:txPr>
    </c:legend>
    <c:plotVisOnly val="1"/>
    <c:dispBlanksAs val="gap"/>
    <c:showDLblsOverMax val="0"/>
  </c:chart>
  <c:spPr>
    <a:solidFill>
      <a:srgbClr val="F8F2E8"/>
    </a:solidFill>
  </c:spPr>
  <c:txPr>
    <a:bodyPr/>
    <a:lstStyle/>
    <a:p>
      <a:pPr>
        <a:defRPr sz="1050" b="0"/>
      </a:pPr>
      <a:endParaRPr lang="sv-SE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1589416058394163"/>
          <c:y val="4.1015067565503945E-2"/>
          <c:w val="0.52803379504569226"/>
          <c:h val="0.789178621507927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Vidablicksvägen 1</c:v>
                </c:pt>
              </c:strCache>
            </c:strRef>
          </c:tx>
          <c:spPr>
            <a:solidFill>
              <a:srgbClr val="017CC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Blad1!$A$2:$A$3</c:f>
              <c:strCache>
                <c:ptCount val="2"/>
                <c:pt idx="0">
                  <c:v>Är möjligheterna att komma utomhus bra eller dåliga? </c:v>
                </c:pt>
                <c:pt idx="1">
                  <c:v>Hur nöjd eller missnöjd är du med de aktiviteter som erbjuds på ditt äldreboende?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30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A7-46E3-BDDB-10BE26E13033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Ronneby</c:v>
                </c:pt>
              </c:strCache>
            </c:strRef>
          </c:tx>
          <c:spPr>
            <a:solidFill>
              <a:srgbClr val="002B45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Blad1!$A$2:$A$3</c:f>
              <c:strCache>
                <c:ptCount val="2"/>
                <c:pt idx="0">
                  <c:v>Är möjligheterna att komma utomhus bra eller dåliga? </c:v>
                </c:pt>
                <c:pt idx="1">
                  <c:v>Hur nöjd eller missnöjd är du med de aktiviteter som erbjuds på ditt äldreboende?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61</c:v>
                </c:pt>
                <c:pt idx="1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4A7-46E3-BDDB-10BE26E13033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Blekinge län</c:v>
                </c:pt>
              </c:strCache>
            </c:strRef>
          </c:tx>
          <c:spPr>
            <a:solidFill>
              <a:srgbClr val="005892"/>
            </a:solidFill>
          </c:spPr>
          <c:invertIfNegative val="0"/>
          <c:dPt>
            <c:idx val="2"/>
            <c:invertIfNegative val="0"/>
            <c:bubble3D val="0"/>
            <c:spPr>
              <a:solidFill>
                <a:srgbClr val="DBF0F6"/>
              </a:solidFill>
            </c:spPr>
            <c:extLst>
              <c:ext xmlns:c16="http://schemas.microsoft.com/office/drawing/2014/chart" uri="{C3380CC4-5D6E-409C-BE32-E72D297353CC}">
                <c16:uniqueId val="{00000000-07E1-4784-B30C-94AC4D9EB68C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Blad1!$A$2:$A$3</c:f>
              <c:strCache>
                <c:ptCount val="2"/>
                <c:pt idx="0">
                  <c:v>Är möjligheterna att komma utomhus bra eller dåliga? </c:v>
                </c:pt>
                <c:pt idx="1">
                  <c:v>Hur nöjd eller missnöjd är du med de aktiviteter som erbjuds på ditt äldreboende?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60</c:v>
                </c:pt>
                <c:pt idx="1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4A7-46E3-BDDB-10BE26E13033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Riket</c:v>
                </c:pt>
              </c:strCache>
            </c:strRef>
          </c:tx>
          <c:spPr>
            <a:solidFill>
              <a:srgbClr val="DBF0F6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92C6-4904-B6AC-75057C4C4A3F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92C6-4904-B6AC-75057C4C4A3F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Blad1!$A$2:$A$3</c:f>
              <c:strCache>
                <c:ptCount val="2"/>
                <c:pt idx="0">
                  <c:v>Är möjligheterna att komma utomhus bra eller dåliga? </c:v>
                </c:pt>
                <c:pt idx="1">
                  <c:v>Hur nöjd eller missnöjd är du med de aktiviteter som erbjuds på ditt äldreboende?</c:v>
                </c:pt>
              </c:strCache>
            </c:strRef>
          </c:cat>
          <c:val>
            <c:numRef>
              <c:f>Blad1!$E$2:$E$3</c:f>
              <c:numCache>
                <c:formatCode>General</c:formatCode>
                <c:ptCount val="2"/>
                <c:pt idx="0">
                  <c:v>59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06-4445-8CCE-2E9DB4409F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03623424"/>
        <c:axId val="203641600"/>
      </c:barChart>
      <c:catAx>
        <c:axId val="203623424"/>
        <c:scaling>
          <c:orientation val="minMax"/>
        </c:scaling>
        <c:delete val="1"/>
        <c:axPos val="l"/>
        <c:numFmt formatCode="General" sourceLinked="0"/>
        <c:majorTickMark val="in"/>
        <c:minorTickMark val="none"/>
        <c:tickLblPos val="none"/>
        <c:crossAx val="203641600"/>
        <c:crosses val="autoZero"/>
        <c:auto val="1"/>
        <c:lblAlgn val="ctr"/>
        <c:lblOffset val="100"/>
        <c:noMultiLvlLbl val="0"/>
      </c:catAx>
      <c:valAx>
        <c:axId val="203641600"/>
        <c:scaling>
          <c:orientation val="minMax"/>
          <c:max val="10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>
                    <a:latin typeface="+mn-lt"/>
                  </a:defRPr>
                </a:pPr>
                <a:r>
                  <a:rPr lang="sv-SE" b="0" dirty="0">
                    <a:latin typeface="+mn-lt"/>
                  </a:rPr>
                  <a:t>Procent</a:t>
                </a:r>
              </a:p>
            </c:rich>
          </c:tx>
          <c:layout>
            <c:manualLayout>
              <c:xMode val="edge"/>
              <c:yMode val="edge"/>
              <c:x val="0.86009958049118296"/>
              <c:y val="0.87668668310230635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noFill/>
          <a:ln w="25400">
            <a:solidFill>
              <a:srgbClr val="000000"/>
            </a:solidFill>
          </a:ln>
        </c:spPr>
        <c:txPr>
          <a:bodyPr/>
          <a:lstStyle/>
          <a:p>
            <a:pPr>
              <a:defRPr>
                <a:latin typeface="+mn-lt"/>
              </a:defRPr>
            </a:pPr>
            <a:endParaRPr lang="sv-SE"/>
          </a:p>
        </c:txPr>
        <c:crossAx val="203623424"/>
        <c:crosses val="autoZero"/>
        <c:crossBetween val="between"/>
      </c:valAx>
      <c:spPr>
        <a:solidFill>
          <a:srgbClr val="FFFFFF"/>
        </a:solidFill>
        <a:ln w="25400">
          <a:solidFill>
            <a:srgbClr val="000000"/>
          </a:solidFill>
        </a:ln>
      </c:spPr>
    </c:plotArea>
    <c:legend>
      <c:legendPos val="b"/>
      <c:layout>
        <c:manualLayout>
          <c:xMode val="edge"/>
          <c:yMode val="edge"/>
          <c:x val="0.20051510467007205"/>
          <c:y val="0.90583536947220356"/>
          <c:w val="0.65786652064533258"/>
          <c:h val="6.2611543130010272E-2"/>
        </c:manualLayout>
      </c:layout>
      <c:overlay val="0"/>
      <c:txPr>
        <a:bodyPr/>
        <a:lstStyle/>
        <a:p>
          <a:pPr>
            <a:defRPr sz="1050">
              <a:latin typeface="+mn-lt"/>
            </a:defRPr>
          </a:pPr>
          <a:endParaRPr lang="sv-SE"/>
        </a:p>
      </c:txPr>
    </c:legend>
    <c:plotVisOnly val="1"/>
    <c:dispBlanksAs val="gap"/>
    <c:showDLblsOverMax val="0"/>
  </c:chart>
  <c:spPr>
    <a:solidFill>
      <a:srgbClr val="F8F2E8"/>
    </a:solidFill>
  </c:spPr>
  <c:txPr>
    <a:bodyPr/>
    <a:lstStyle/>
    <a:p>
      <a:pPr>
        <a:defRPr sz="1050"/>
      </a:pPr>
      <a:endParaRPr lang="sv-SE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1767965716132599"/>
          <c:y val="3.7671293289181326E-2"/>
          <c:w val="0.52985861256394806"/>
          <c:h val="0.789178621507927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Vidablicksvägen 1</c:v>
                </c:pt>
              </c:strCache>
            </c:strRef>
          </c:tx>
          <c:spPr>
            <a:solidFill>
              <a:srgbClr val="017CC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+mn-lt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Blad1!$A$2:$A$4</c:f>
              <c:strCache>
                <c:ptCount val="3"/>
                <c:pt idx="0">
                  <c:v>Brukar du kunna påverka vid vilka tider du får hjälp? T.ex. tid för att duscha/bada, gå och lägga dig etc.</c:v>
                </c:pt>
                <c:pt idx="1">
                  <c:v>Brukar personalen meddela dig i förväg om tillfälliga förändringar? T.ex. byte av personal, ändringar av olika aktiviteter etc.</c:v>
                </c:pt>
                <c:pt idx="2">
                  <c:v>Brukar personalen ha tillräckligt med tid för att kunna utföra sitt arbete hos dig?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>
                  <c:v>38</c:v>
                </c:pt>
                <c:pt idx="1">
                  <c:v>22</c:v>
                </c:pt>
                <c:pt idx="2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FD-4457-A98D-B11E54F7AD06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Ronneby</c:v>
                </c:pt>
              </c:strCache>
            </c:strRef>
          </c:tx>
          <c:spPr>
            <a:solidFill>
              <a:srgbClr val="002B45"/>
            </a:solidFill>
            <a:ln>
              <a:noFill/>
            </a:ln>
          </c:spPr>
          <c:invertIfNegative val="0"/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7A3B-45C2-AD43-A6AF1ACFD31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+mn-lt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Blad1!$A$2:$A$4</c:f>
              <c:strCache>
                <c:ptCount val="3"/>
                <c:pt idx="0">
                  <c:v>Brukar du kunna påverka vid vilka tider du får hjälp? T.ex. tid för att duscha/bada, gå och lägga dig etc.</c:v>
                </c:pt>
                <c:pt idx="1">
                  <c:v>Brukar personalen meddela dig i förväg om tillfälliga förändringar? T.ex. byte av personal, ändringar av olika aktiviteter etc.</c:v>
                </c:pt>
                <c:pt idx="2">
                  <c:v>Brukar personalen ha tillräckligt med tid för att kunna utföra sitt arbete hos dig?</c:v>
                </c:pt>
              </c:strCache>
            </c:strRef>
          </c:cat>
          <c:val>
            <c:numRef>
              <c:f>Blad1!$C$2:$C$4</c:f>
              <c:numCache>
                <c:formatCode>General</c:formatCode>
                <c:ptCount val="3"/>
                <c:pt idx="0">
                  <c:v>55</c:v>
                </c:pt>
                <c:pt idx="1">
                  <c:v>44</c:v>
                </c:pt>
                <c:pt idx="2">
                  <c:v>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0FD-4457-A98D-B11E54F7AD06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Blekinge län</c:v>
                </c:pt>
              </c:strCache>
            </c:strRef>
          </c:tx>
          <c:spPr>
            <a:solidFill>
              <a:srgbClr val="00589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+mn-lt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Blad1!$A$2:$A$4</c:f>
              <c:strCache>
                <c:ptCount val="3"/>
                <c:pt idx="0">
                  <c:v>Brukar du kunna påverka vid vilka tider du får hjälp? T.ex. tid för att duscha/bada, gå och lägga dig etc.</c:v>
                </c:pt>
                <c:pt idx="1">
                  <c:v>Brukar personalen meddela dig i förväg om tillfälliga förändringar? T.ex. byte av personal, ändringar av olika aktiviteter etc.</c:v>
                </c:pt>
                <c:pt idx="2">
                  <c:v>Brukar personalen ha tillräckligt med tid för att kunna utföra sitt arbete hos dig?</c:v>
                </c:pt>
              </c:strCache>
            </c:strRef>
          </c:cat>
          <c:val>
            <c:numRef>
              <c:f>Blad1!$D$2:$D$4</c:f>
              <c:numCache>
                <c:formatCode>General</c:formatCode>
                <c:ptCount val="3"/>
                <c:pt idx="0">
                  <c:v>60</c:v>
                </c:pt>
                <c:pt idx="1">
                  <c:v>45</c:v>
                </c:pt>
                <c:pt idx="2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0FD-4457-A98D-B11E54F7AD06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Riket</c:v>
                </c:pt>
              </c:strCache>
            </c:strRef>
          </c:tx>
          <c:spPr>
            <a:solidFill>
              <a:srgbClr val="DBF0F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+mn-lt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Blad1!$A$2:$A$4</c:f>
              <c:strCache>
                <c:ptCount val="3"/>
                <c:pt idx="0">
                  <c:v>Brukar du kunna påverka vid vilka tider du får hjälp? T.ex. tid för att duscha/bada, gå och lägga dig etc.</c:v>
                </c:pt>
                <c:pt idx="1">
                  <c:v>Brukar personalen meddela dig i förväg om tillfälliga förändringar? T.ex. byte av personal, ändringar av olika aktiviteter etc.</c:v>
                </c:pt>
                <c:pt idx="2">
                  <c:v>Brukar personalen ha tillräckligt med tid för att kunna utföra sitt arbete hos dig?</c:v>
                </c:pt>
              </c:strCache>
            </c:strRef>
          </c:cat>
          <c:val>
            <c:numRef>
              <c:f>Blad1!$E$2:$E$4</c:f>
              <c:numCache>
                <c:formatCode>General</c:formatCode>
                <c:ptCount val="3"/>
                <c:pt idx="0">
                  <c:v>58</c:v>
                </c:pt>
                <c:pt idx="1">
                  <c:v>47</c:v>
                </c:pt>
                <c:pt idx="2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23-48A8-81F0-5E96DE1804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03237248"/>
        <c:axId val="203238784"/>
      </c:barChart>
      <c:catAx>
        <c:axId val="203237248"/>
        <c:scaling>
          <c:orientation val="minMax"/>
        </c:scaling>
        <c:delete val="1"/>
        <c:axPos val="l"/>
        <c:numFmt formatCode="General" sourceLinked="0"/>
        <c:majorTickMark val="in"/>
        <c:minorTickMark val="none"/>
        <c:tickLblPos val="none"/>
        <c:crossAx val="203238784"/>
        <c:crosses val="autoZero"/>
        <c:auto val="1"/>
        <c:lblAlgn val="ctr"/>
        <c:lblOffset val="100"/>
        <c:noMultiLvlLbl val="0"/>
      </c:catAx>
      <c:valAx>
        <c:axId val="203238784"/>
        <c:scaling>
          <c:orientation val="minMax"/>
          <c:max val="10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>
                    <a:latin typeface="+mn-lt"/>
                  </a:defRPr>
                </a:pPr>
                <a:r>
                  <a:rPr lang="sv-SE" b="0" dirty="0">
                    <a:latin typeface="+mn-lt"/>
                  </a:rPr>
                  <a:t>Procent</a:t>
                </a:r>
              </a:p>
            </c:rich>
          </c:tx>
          <c:layout>
            <c:manualLayout>
              <c:xMode val="edge"/>
              <c:yMode val="edge"/>
              <c:x val="0.86009641081693644"/>
              <c:y val="0.87529932719119707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 w="25400">
            <a:solidFill>
              <a:srgbClr val="000000"/>
            </a:solidFill>
          </a:ln>
        </c:spPr>
        <c:txPr>
          <a:bodyPr/>
          <a:lstStyle/>
          <a:p>
            <a:pPr>
              <a:defRPr>
                <a:latin typeface="+mn-lt"/>
              </a:defRPr>
            </a:pPr>
            <a:endParaRPr lang="sv-SE"/>
          </a:p>
        </c:txPr>
        <c:crossAx val="203237248"/>
        <c:crosses val="autoZero"/>
        <c:crossBetween val="between"/>
      </c:valAx>
      <c:spPr>
        <a:solidFill>
          <a:srgbClr val="FFFFFF"/>
        </a:solidFill>
        <a:ln w="25400">
          <a:solidFill>
            <a:srgbClr val="000000"/>
          </a:solidFill>
        </a:ln>
      </c:spPr>
    </c:plotArea>
    <c:legend>
      <c:legendPos val="b"/>
      <c:layout>
        <c:manualLayout>
          <c:xMode val="edge"/>
          <c:yMode val="edge"/>
          <c:x val="0.13493200370370614"/>
          <c:y val="0.90527956997914616"/>
          <c:w val="0.72623580830284584"/>
          <c:h val="6.1417654574513252E-2"/>
        </c:manualLayout>
      </c:layout>
      <c:overlay val="0"/>
      <c:txPr>
        <a:bodyPr/>
        <a:lstStyle/>
        <a:p>
          <a:pPr>
            <a:defRPr sz="1050">
              <a:latin typeface="+mn-lt"/>
            </a:defRPr>
          </a:pPr>
          <a:endParaRPr lang="sv-SE"/>
        </a:p>
      </c:txPr>
    </c:legend>
    <c:plotVisOnly val="1"/>
    <c:dispBlanksAs val="gap"/>
    <c:showDLblsOverMax val="0"/>
  </c:chart>
  <c:spPr>
    <a:solidFill>
      <a:srgbClr val="F8F2E8"/>
    </a:solidFill>
  </c:spPr>
  <c:txPr>
    <a:bodyPr/>
    <a:lstStyle/>
    <a:p>
      <a:pPr>
        <a:defRPr sz="1050"/>
      </a:pPr>
      <a:endParaRPr lang="sv-SE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066272666773611"/>
          <c:y val="5.0982864560773514E-2"/>
          <c:w val="0.52803379504569226"/>
          <c:h val="0.8096517974343857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Vidablicksvägen 1</c:v>
                </c:pt>
              </c:strCache>
            </c:strRef>
          </c:tx>
          <c:spPr>
            <a:solidFill>
              <a:srgbClr val="017CC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Blad1!$A$2:$A$3</c:f>
              <c:strCache>
                <c:ptCount val="2"/>
                <c:pt idx="0">
                  <c:v>Brukar personalen ta hänsyn till dina åsikter och önskemål om hur hjälpen ska utföras?</c:v>
                </c:pt>
                <c:pt idx="1">
                  <c:v>Brukar personalen bemöta dig på ett bra sätt?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78</c:v>
                </c:pt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FEA-4440-BF5F-93C799EA5E30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Ronneby</c:v>
                </c:pt>
              </c:strCache>
            </c:strRef>
          </c:tx>
          <c:spPr>
            <a:solidFill>
              <a:srgbClr val="002B45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+mn-lt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Blad1!$A$2:$A$3</c:f>
              <c:strCache>
                <c:ptCount val="2"/>
                <c:pt idx="0">
                  <c:v>Brukar personalen ta hänsyn till dina åsikter och önskemål om hur hjälpen ska utföras?</c:v>
                </c:pt>
                <c:pt idx="1">
                  <c:v>Brukar personalen bemöta dig på ett bra sätt?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76</c:v>
                </c:pt>
                <c:pt idx="1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FEA-4440-BF5F-93C799EA5E30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Blekinge län</c:v>
                </c:pt>
              </c:strCache>
            </c:strRef>
          </c:tx>
          <c:spPr>
            <a:solidFill>
              <a:srgbClr val="00589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+mn-lt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Blad1!$A$2:$A$3</c:f>
              <c:strCache>
                <c:ptCount val="2"/>
                <c:pt idx="0">
                  <c:v>Brukar personalen ta hänsyn till dina åsikter och önskemål om hur hjälpen ska utföras?</c:v>
                </c:pt>
                <c:pt idx="1">
                  <c:v>Brukar personalen bemöta dig på ett bra sätt?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77</c:v>
                </c:pt>
                <c:pt idx="1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FEA-4440-BF5F-93C799EA5E30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Riket</c:v>
                </c:pt>
              </c:strCache>
            </c:strRef>
          </c:tx>
          <c:spPr>
            <a:solidFill>
              <a:srgbClr val="DBF0F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+mn-lt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Blad1!$A$2:$A$3</c:f>
              <c:strCache>
                <c:ptCount val="2"/>
                <c:pt idx="0">
                  <c:v>Brukar personalen ta hänsyn till dina åsikter och önskemål om hur hjälpen ska utföras?</c:v>
                </c:pt>
                <c:pt idx="1">
                  <c:v>Brukar personalen bemöta dig på ett bra sätt?</c:v>
                </c:pt>
              </c:strCache>
            </c:strRef>
          </c:cat>
          <c:val>
            <c:numRef>
              <c:f>Blad1!$E$2:$E$3</c:f>
              <c:numCache>
                <c:formatCode>General</c:formatCode>
                <c:ptCount val="2"/>
                <c:pt idx="0">
                  <c:v>78</c:v>
                </c:pt>
                <c:pt idx="1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7D-4BFA-B052-1949F54963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03329536"/>
        <c:axId val="203331072"/>
      </c:barChart>
      <c:catAx>
        <c:axId val="203329536"/>
        <c:scaling>
          <c:orientation val="minMax"/>
        </c:scaling>
        <c:delete val="1"/>
        <c:axPos val="l"/>
        <c:numFmt formatCode="General" sourceLinked="0"/>
        <c:majorTickMark val="in"/>
        <c:minorTickMark val="none"/>
        <c:tickLblPos val="none"/>
        <c:crossAx val="203331072"/>
        <c:crosses val="autoZero"/>
        <c:auto val="1"/>
        <c:lblAlgn val="ctr"/>
        <c:lblOffset val="100"/>
        <c:noMultiLvlLbl val="0"/>
      </c:catAx>
      <c:valAx>
        <c:axId val="203331072"/>
        <c:scaling>
          <c:orientation val="minMax"/>
          <c:max val="100"/>
          <c:min val="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>
                    <a:latin typeface="+mn-lt"/>
                  </a:defRPr>
                </a:pPr>
                <a:r>
                  <a:rPr lang="sv-SE" b="0" dirty="0">
                    <a:latin typeface="+mn-lt"/>
                  </a:rPr>
                  <a:t>Procent</a:t>
                </a:r>
              </a:p>
            </c:rich>
          </c:tx>
          <c:layout>
            <c:manualLayout>
              <c:xMode val="edge"/>
              <c:yMode val="edge"/>
              <c:x val="0.85019674229229092"/>
              <c:y val="0.88847602748941146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 w="25400">
            <a:solidFill>
              <a:srgbClr val="000000"/>
            </a:solidFill>
          </a:ln>
        </c:spPr>
        <c:txPr>
          <a:bodyPr/>
          <a:lstStyle/>
          <a:p>
            <a:pPr>
              <a:defRPr>
                <a:latin typeface="+mn-lt"/>
              </a:defRPr>
            </a:pPr>
            <a:endParaRPr lang="sv-SE"/>
          </a:p>
        </c:txPr>
        <c:crossAx val="203329536"/>
        <c:crosses val="autoZero"/>
        <c:crossBetween val="between"/>
      </c:valAx>
      <c:spPr>
        <a:solidFill>
          <a:srgbClr val="FFFFFF"/>
        </a:solidFill>
        <a:ln w="25400">
          <a:solidFill>
            <a:srgbClr val="000000"/>
          </a:solidFill>
        </a:ln>
      </c:spPr>
    </c:plotArea>
    <c:legend>
      <c:legendPos val="b"/>
      <c:layout>
        <c:manualLayout>
          <c:xMode val="edge"/>
          <c:yMode val="edge"/>
          <c:x val="0.12627992583150044"/>
          <c:y val="0.91907939750931822"/>
          <c:w val="0.72397030097727555"/>
          <c:h val="6.2586596202311398E-2"/>
        </c:manualLayout>
      </c:layout>
      <c:overlay val="0"/>
      <c:txPr>
        <a:bodyPr/>
        <a:lstStyle/>
        <a:p>
          <a:pPr>
            <a:defRPr sz="1050"/>
          </a:pPr>
          <a:endParaRPr lang="sv-SE"/>
        </a:p>
      </c:txPr>
    </c:legend>
    <c:plotVisOnly val="1"/>
    <c:dispBlanksAs val="gap"/>
    <c:showDLblsOverMax val="0"/>
  </c:chart>
  <c:spPr>
    <a:solidFill>
      <a:srgbClr val="F8F2E8"/>
    </a:solidFill>
  </c:spPr>
  <c:txPr>
    <a:bodyPr/>
    <a:lstStyle/>
    <a:p>
      <a:pPr>
        <a:defRPr sz="1050"/>
      </a:pPr>
      <a:endParaRPr lang="sv-SE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0.02168</cdr:x>
      <cdr:y>0.06543</cdr:y>
    </cdr:from>
    <cdr:to>
      <cdr:x>0.40792</cdr:x>
      <cdr:y>0.12307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149964" y="288235"/>
          <a:ext cx="2671682" cy="25391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Century Gothic"/>
            </a:defRPr>
          </a:lvl1pPr>
          <a:lvl2pPr marL="457200" indent="0">
            <a:defRPr sz="1100">
              <a:latin typeface="Century Gothic"/>
            </a:defRPr>
          </a:lvl2pPr>
          <a:lvl3pPr marL="914400" indent="0">
            <a:defRPr sz="1100">
              <a:latin typeface="Century Gothic"/>
            </a:defRPr>
          </a:lvl3pPr>
          <a:lvl4pPr marL="1371600" indent="0">
            <a:defRPr sz="1100">
              <a:latin typeface="Century Gothic"/>
            </a:defRPr>
          </a:lvl4pPr>
          <a:lvl5pPr marL="1828800" indent="0">
            <a:defRPr sz="1100">
              <a:latin typeface="Century Gothic"/>
            </a:defRPr>
          </a:lvl5pPr>
          <a:lvl6pPr marL="2286000" indent="0">
            <a:defRPr sz="1100">
              <a:latin typeface="Century Gothic"/>
            </a:defRPr>
          </a:lvl6pPr>
          <a:lvl7pPr marL="2743200" indent="0">
            <a:defRPr sz="1100">
              <a:latin typeface="Century Gothic"/>
            </a:defRPr>
          </a:lvl7pPr>
          <a:lvl8pPr marL="3200400" indent="0">
            <a:defRPr sz="1100">
              <a:latin typeface="Century Gothic"/>
            </a:defRPr>
          </a:lvl8pPr>
          <a:lvl9pPr marL="3657600" indent="0">
            <a:defRPr sz="1100">
              <a:latin typeface="Century Gothic"/>
            </a:defRPr>
          </a:lvl9pPr>
        </a:lstStyle>
        <a:p xmlns:a="http://schemas.openxmlformats.org/drawingml/2006/main">
          <a:endParaRPr lang="sv-SE" sz="1050" dirty="0"/>
        </a:p>
      </cdr:txBody>
    </cdr:sp>
  </cdr:relSizeAnchor>
  <cdr:relSizeAnchor xmlns:cdr="http://schemas.openxmlformats.org/drawingml/2006/chartDrawing">
    <cdr:from>
      <cdr:x>0.03165</cdr:x>
      <cdr:y>0.09944</cdr:y>
    </cdr:from>
    <cdr:to>
      <cdr:x>0.40409</cdr:x>
      <cdr:y>0.19729</cdr:y>
    </cdr:to>
    <cdr:sp macro="" textlink="">
      <cdr:nvSpPr>
        <cdr:cNvPr id="3" name="textruta 1"/>
        <cdr:cNvSpPr txBox="1"/>
      </cdr:nvSpPr>
      <cdr:spPr>
        <a:xfrm xmlns:a="http://schemas.openxmlformats.org/drawingml/2006/main">
          <a:off x="288514" y="469151"/>
          <a:ext cx="3395321" cy="4616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Century Gothic"/>
            </a:defRPr>
          </a:lvl1pPr>
          <a:lvl2pPr marL="457200" indent="0">
            <a:defRPr sz="1100">
              <a:latin typeface="Century Gothic"/>
            </a:defRPr>
          </a:lvl2pPr>
          <a:lvl3pPr marL="914400" indent="0">
            <a:defRPr sz="1100">
              <a:latin typeface="Century Gothic"/>
            </a:defRPr>
          </a:lvl3pPr>
          <a:lvl4pPr marL="1371600" indent="0">
            <a:defRPr sz="1100">
              <a:latin typeface="Century Gothic"/>
            </a:defRPr>
          </a:lvl4pPr>
          <a:lvl5pPr marL="1828800" indent="0">
            <a:defRPr sz="1100">
              <a:latin typeface="Century Gothic"/>
            </a:defRPr>
          </a:lvl5pPr>
          <a:lvl6pPr marL="2286000" indent="0">
            <a:defRPr sz="1100">
              <a:latin typeface="Century Gothic"/>
            </a:defRPr>
          </a:lvl6pPr>
          <a:lvl7pPr marL="2743200" indent="0">
            <a:defRPr sz="1100">
              <a:latin typeface="Century Gothic"/>
            </a:defRPr>
          </a:lvl7pPr>
          <a:lvl8pPr marL="3200400" indent="0">
            <a:defRPr sz="1100">
              <a:latin typeface="Century Gothic"/>
            </a:defRPr>
          </a:lvl8pPr>
          <a:lvl9pPr marL="3657600" indent="0">
            <a:defRPr sz="1100">
              <a:latin typeface="Century Gothic"/>
            </a:defRPr>
          </a:lvl9pPr>
        </a:lstStyle>
        <a:p xmlns:a="http://schemas.openxmlformats.org/drawingml/2006/main">
          <a:r>
            <a:rPr lang="sv-SE" sz="1200" dirty="0">
              <a:latin typeface="+mn-lt"/>
            </a:rPr>
            <a:t>Trivs du med ditt rum eller lägenhet?</a:t>
          </a:r>
        </a:p>
        <a:p xmlns:a="http://schemas.openxmlformats.org/drawingml/2006/main">
          <a:r>
            <a:rPr lang="sv-SE" sz="1200" i="1" dirty="0">
              <a:latin typeface="+mn-lt"/>
            </a:rPr>
            <a:t>Ja</a:t>
          </a:r>
        </a:p>
      </cdr:txBody>
    </cdr:sp>
  </cdr:relSizeAnchor>
  <cdr:relSizeAnchor xmlns:cdr="http://schemas.openxmlformats.org/drawingml/2006/chartDrawing">
    <cdr:from>
      <cdr:x>0.02499</cdr:x>
      <cdr:y>0.37954</cdr:y>
    </cdr:from>
    <cdr:to>
      <cdr:x>0.41583</cdr:x>
      <cdr:y>0.51653</cdr:y>
    </cdr:to>
    <cdr:sp macro="" textlink="">
      <cdr:nvSpPr>
        <cdr:cNvPr id="4" name="textruta 1"/>
        <cdr:cNvSpPr txBox="1"/>
      </cdr:nvSpPr>
      <cdr:spPr>
        <a:xfrm xmlns:a="http://schemas.openxmlformats.org/drawingml/2006/main">
          <a:off x="227789" y="1790700"/>
          <a:ext cx="3563063" cy="64633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Century Gothic"/>
            </a:defRPr>
          </a:lvl1pPr>
          <a:lvl2pPr marL="457200" indent="0">
            <a:defRPr sz="1100">
              <a:latin typeface="Century Gothic"/>
            </a:defRPr>
          </a:lvl2pPr>
          <a:lvl3pPr marL="914400" indent="0">
            <a:defRPr sz="1100">
              <a:latin typeface="Century Gothic"/>
            </a:defRPr>
          </a:lvl3pPr>
          <a:lvl4pPr marL="1371600" indent="0">
            <a:defRPr sz="1100">
              <a:latin typeface="Century Gothic"/>
            </a:defRPr>
          </a:lvl4pPr>
          <a:lvl5pPr marL="1828800" indent="0">
            <a:defRPr sz="1100">
              <a:latin typeface="Century Gothic"/>
            </a:defRPr>
          </a:lvl5pPr>
          <a:lvl6pPr marL="2286000" indent="0">
            <a:defRPr sz="1100">
              <a:latin typeface="Century Gothic"/>
            </a:defRPr>
          </a:lvl6pPr>
          <a:lvl7pPr marL="2743200" indent="0">
            <a:defRPr sz="1100">
              <a:latin typeface="Century Gothic"/>
            </a:defRPr>
          </a:lvl7pPr>
          <a:lvl8pPr marL="3200400" indent="0">
            <a:defRPr sz="1100">
              <a:latin typeface="Century Gothic"/>
            </a:defRPr>
          </a:lvl8pPr>
          <a:lvl9pPr marL="3657600" indent="0">
            <a:defRPr sz="1100">
              <a:latin typeface="Century Gothic"/>
            </a:defRPr>
          </a:lvl9pPr>
        </a:lstStyle>
        <a:p xmlns:a="http://schemas.openxmlformats.org/drawingml/2006/main">
          <a:r>
            <a:rPr lang="sv-SE" sz="1200" dirty="0">
              <a:latin typeface="+mn-lt"/>
            </a:rPr>
            <a:t>Är det trivsamt i de gemensamma utrymmena? </a:t>
          </a:r>
        </a:p>
        <a:p xmlns:a="http://schemas.openxmlformats.org/drawingml/2006/main">
          <a:r>
            <a:rPr lang="sv-SE" sz="1200" i="1" dirty="0">
              <a:latin typeface="+mn-lt"/>
            </a:rPr>
            <a:t>Ja</a:t>
          </a:r>
          <a:endParaRPr lang="sv-SE" sz="1200" dirty="0">
            <a:latin typeface="+mn-lt"/>
          </a:endParaRPr>
        </a:p>
      </cdr:txBody>
    </cdr:sp>
  </cdr:relSizeAnchor>
  <cdr:relSizeAnchor xmlns:cdr="http://schemas.openxmlformats.org/drawingml/2006/chartDrawing">
    <cdr:from>
      <cdr:x>0.02278</cdr:x>
      <cdr:y>0.63591</cdr:y>
    </cdr:from>
    <cdr:to>
      <cdr:x>0.42166</cdr:x>
      <cdr:y>0.73376</cdr:y>
    </cdr:to>
    <cdr:sp macro="" textlink="">
      <cdr:nvSpPr>
        <cdr:cNvPr id="5" name="textruta 1"/>
        <cdr:cNvSpPr txBox="1"/>
      </cdr:nvSpPr>
      <cdr:spPr>
        <a:xfrm xmlns:a="http://schemas.openxmlformats.org/drawingml/2006/main">
          <a:off x="207692" y="3000265"/>
          <a:ext cx="3636359" cy="4616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Century Gothic"/>
            </a:defRPr>
          </a:lvl1pPr>
          <a:lvl2pPr marL="457200" indent="0">
            <a:defRPr sz="1100">
              <a:latin typeface="Century Gothic"/>
            </a:defRPr>
          </a:lvl2pPr>
          <a:lvl3pPr marL="914400" indent="0">
            <a:defRPr sz="1100">
              <a:latin typeface="Century Gothic"/>
            </a:defRPr>
          </a:lvl3pPr>
          <a:lvl4pPr marL="1371600" indent="0">
            <a:defRPr sz="1100">
              <a:latin typeface="Century Gothic"/>
            </a:defRPr>
          </a:lvl4pPr>
          <a:lvl5pPr marL="1828800" indent="0">
            <a:defRPr sz="1100">
              <a:latin typeface="Century Gothic"/>
            </a:defRPr>
          </a:lvl5pPr>
          <a:lvl6pPr marL="2286000" indent="0">
            <a:defRPr sz="1100">
              <a:latin typeface="Century Gothic"/>
            </a:defRPr>
          </a:lvl6pPr>
          <a:lvl7pPr marL="2743200" indent="0">
            <a:defRPr sz="1100">
              <a:latin typeface="Century Gothic"/>
            </a:defRPr>
          </a:lvl7pPr>
          <a:lvl8pPr marL="3200400" indent="0">
            <a:defRPr sz="1100">
              <a:latin typeface="Century Gothic"/>
            </a:defRPr>
          </a:lvl8pPr>
          <a:lvl9pPr marL="3657600" indent="0">
            <a:defRPr sz="1100">
              <a:latin typeface="Century Gothic"/>
            </a:defRPr>
          </a:lvl9pPr>
        </a:lstStyle>
        <a:p xmlns:a="http://schemas.openxmlformats.org/drawingml/2006/main">
          <a:r>
            <a:rPr lang="sv-SE" sz="1200" dirty="0">
              <a:latin typeface="+mn-lt"/>
            </a:rPr>
            <a:t>Är det trivsamt utomhus runt ditt boende?</a:t>
          </a:r>
        </a:p>
        <a:p xmlns:a="http://schemas.openxmlformats.org/drawingml/2006/main">
          <a:r>
            <a:rPr lang="sv-SE" sz="1200" i="1" dirty="0">
              <a:latin typeface="+mn-lt"/>
            </a:rPr>
            <a:t>Ja</a:t>
          </a:r>
          <a:endParaRPr lang="sv-SE" sz="1200" dirty="0">
            <a:latin typeface="+mn-lt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0.58673</cdr:y>
    </cdr:from>
    <cdr:to>
      <cdr:x>0.41948</cdr:x>
      <cdr:y>0.76507</cdr:y>
    </cdr:to>
    <cdr:sp macro="" textlink="">
      <cdr:nvSpPr>
        <cdr:cNvPr id="3" name="textruta 1"/>
        <cdr:cNvSpPr txBox="1"/>
      </cdr:nvSpPr>
      <cdr:spPr>
        <a:xfrm xmlns:a="http://schemas.openxmlformats.org/drawingml/2006/main">
          <a:off x="0" y="2733970"/>
          <a:ext cx="3765610" cy="83099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sv-SE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sv-SE" sz="1200" dirty="0">
              <a:solidFill>
                <a:srgbClr val="000000"/>
              </a:solidFill>
            </a:rPr>
            <a:t>Tycker du att personalen har den kunskap </a:t>
          </a:r>
        </a:p>
        <a:p xmlns:a="http://schemas.openxmlformats.org/drawingml/2006/main">
          <a:r>
            <a:rPr lang="sv-SE" sz="1200" dirty="0">
              <a:solidFill>
                <a:srgbClr val="000000"/>
              </a:solidFill>
            </a:rPr>
            <a:t>och kompetens som behövs för att göra sitt</a:t>
          </a:r>
        </a:p>
        <a:p xmlns:a="http://schemas.openxmlformats.org/drawingml/2006/main">
          <a:r>
            <a:rPr lang="sv-SE" sz="1200" dirty="0">
              <a:solidFill>
                <a:srgbClr val="000000"/>
              </a:solidFill>
            </a:rPr>
            <a:t>arbete på ditt boende?</a:t>
          </a:r>
        </a:p>
        <a:p xmlns:a="http://schemas.openxmlformats.org/drawingml/2006/main">
          <a:r>
            <a:rPr lang="sv-SE" sz="1200" i="1" dirty="0"/>
            <a:t>Ja, alla / Ja, flertalet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502834-C09F-4725-AABB-8DAE4D8BE6B6}" type="datetimeFigureOut">
              <a:rPr lang="sv-SE" smtClean="0"/>
              <a:t>2026-03-23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90C937-3B82-411D-853C-6B98CA96A1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0272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pPr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87132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E46E23-6BCF-4501-B42E-B7D2634E6A8E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37169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pPr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66160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0BE662-79AB-4EC7-BCF9-AF46F9B0CEA1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71327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E46E23-6BCF-4501-B42E-B7D2634E6A8E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60426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E46E23-6BCF-4501-B42E-B7D2634E6A8E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45368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E46E23-6BCF-4501-B42E-B7D2634E6A8E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89759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0BE662-79AB-4EC7-BCF9-AF46F9B0CEA1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0385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0BE662-79AB-4EC7-BCF9-AF46F9B0CEA1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06243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sv-SE" dirty="0"/>
            </a:br>
            <a:endParaRPr lang="sv-SE" dirty="0"/>
          </a:p>
          <a:p>
            <a:pPr defTabSz="915314">
              <a:defRPr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4079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E46E23-6BCF-4501-B42E-B7D2634E6A8E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71450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19335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i="1" dirty="0"/>
              <a:t>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pPr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0249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E46E23-6BCF-4501-B42E-B7D2634E6A8E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378209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E46E23-6BCF-4501-B42E-B7D2634E6A8E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5430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1">
            <a:extLst>
              <a:ext uri="{FF2B5EF4-FFF2-40B4-BE49-F238E27FC236}">
                <a16:creationId xmlns:a16="http://schemas.microsoft.com/office/drawing/2014/main" id="{5DC4C6F0-D240-9B3A-CFE1-283585EF95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E9178D6E-2078-08E5-BAE6-8DC08A62D7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00" y="1692000"/>
            <a:ext cx="9180000" cy="2520000"/>
          </a:xfrm>
        </p:spPr>
        <p:txBody>
          <a:bodyPr rIns="0" anchor="b"/>
          <a:lstStyle>
            <a:lvl1pPr algn="l">
              <a:lnSpc>
                <a:spcPct val="100000"/>
              </a:lnSpc>
              <a:defRPr sz="4800" spc="-4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AEAECA3-C0A1-88F4-B211-2BA6D75FC6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199" y="4320000"/>
            <a:ext cx="9180000" cy="1404000"/>
          </a:xfrm>
        </p:spPr>
        <p:txBody>
          <a:bodyPr lIns="0" tIns="72000" rIns="0"/>
          <a:lstStyle>
            <a:lvl1pPr marL="0" indent="0" algn="l">
              <a:buNone/>
              <a:defRPr sz="24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pic>
        <p:nvPicPr>
          <p:cNvPr id="8" name="Bild 5" descr="Socialstyrelsen logotyp">
            <a:extLst>
              <a:ext uri="{FF2B5EF4-FFF2-40B4-BE49-F238E27FC236}">
                <a16:creationId xmlns:a16="http://schemas.microsoft.com/office/drawing/2014/main" id="{D3F05040-C74E-1D05-78D9-4CDBCBA61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8490" y="620713"/>
            <a:ext cx="2438400" cy="524075"/>
          </a:xfrm>
          <a:prstGeom prst="rect">
            <a:avLst/>
          </a:prstGeom>
        </p:spPr>
      </p:pic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7CEF9954-370C-4CBC-ACFA-B1E148113F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7199" y="5892800"/>
            <a:ext cx="5220000" cy="360000"/>
          </a:xfrm>
        </p:spPr>
        <p:txBody>
          <a:bodyPr lIns="0" rIns="0" bIns="0" anchor="b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Skapare, datum eller annan information</a:t>
            </a:r>
          </a:p>
        </p:txBody>
      </p:sp>
    </p:spTree>
    <p:extLst>
      <p:ext uri="{BB962C8B-B14F-4D97-AF65-F5344CB8AC3E}">
        <p14:creationId xmlns:p14="http://schemas.microsoft.com/office/powerpoint/2010/main" val="2417418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-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9720000" cy="10800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F2BE7BE2-043A-8F86-E133-CBC0667ED84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1" y="1634400"/>
            <a:ext cx="5157600" cy="4583838"/>
          </a:xfrm>
        </p:spPr>
        <p:txBody>
          <a:bodyPr lIns="0" rIns="0"/>
          <a:lstStyle>
            <a:lvl1pPr marL="0" indent="0">
              <a:spcBef>
                <a:spcPts val="1800"/>
              </a:spcBef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3" name="Platshållare för text 5">
            <a:extLst>
              <a:ext uri="{FF2B5EF4-FFF2-40B4-BE49-F238E27FC236}">
                <a16:creationId xmlns:a16="http://schemas.microsoft.com/office/drawing/2014/main" id="{A489BFAB-1838-E3DA-3086-31955668D0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97201" y="1634400"/>
            <a:ext cx="5157600" cy="4583838"/>
          </a:xfrm>
        </p:spPr>
        <p:txBody>
          <a:bodyPr lIns="0" rIns="0"/>
          <a:lstStyle>
            <a:lvl1pPr marL="0" indent="0">
              <a:spcBef>
                <a:spcPts val="1800"/>
              </a:spcBef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1554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 2-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02D0CF93-B1DD-D6D4-275B-D9885AE1D4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1" y="1634401"/>
            <a:ext cx="5171462" cy="4574671"/>
          </a:xfrm>
        </p:spPr>
        <p:txBody>
          <a:bodyPr lIns="0" rIns="0"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Platshållare för text 5">
            <a:extLst>
              <a:ext uri="{FF2B5EF4-FFF2-40B4-BE49-F238E27FC236}">
                <a16:creationId xmlns:a16="http://schemas.microsoft.com/office/drawing/2014/main" id="{56960885-E329-5FCA-2677-EAF2C56F90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3340" y="1634400"/>
            <a:ext cx="5184774" cy="4583838"/>
          </a:xfrm>
        </p:spPr>
        <p:txBody>
          <a:bodyPr lIns="0" rIns="0"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5887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rerad lista 2-spal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02D0CF93-B1DD-D6D4-275B-D9885AE1D4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0" y="1634401"/>
            <a:ext cx="5171462" cy="4583838"/>
          </a:xfrm>
        </p:spPr>
        <p:txBody>
          <a:bodyPr lIns="0" rIns="0"/>
          <a:lstStyle>
            <a:lvl1pPr marL="457200" indent="-457200">
              <a:buFont typeface="+mj-lt"/>
              <a:buAutoNum type="arabicPeriod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Platshållare för text 5">
            <a:extLst>
              <a:ext uri="{FF2B5EF4-FFF2-40B4-BE49-F238E27FC236}">
                <a16:creationId xmlns:a16="http://schemas.microsoft.com/office/drawing/2014/main" id="{8B2DEFEC-B058-47C3-04B8-57A68B19704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3340" y="1634401"/>
            <a:ext cx="5171461" cy="4583838"/>
          </a:xfrm>
        </p:spPr>
        <p:txBody>
          <a:bodyPr lIns="0" rIns="0"/>
          <a:lstStyle>
            <a:lvl1pPr marL="457200" indent="-457200">
              <a:buFont typeface="+mj-lt"/>
              <a:buAutoNum type="arabicPeriod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36570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ild 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52EFB50B-C8C2-AB32-73B8-5A65AF0BEF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77201" y="0"/>
            <a:ext cx="41148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r>
              <a:rPr lang="sv-SE" dirty="0"/>
              <a:t>Markera bildplatshållaren (den här rutan), klicka inte på ikonen. Infoga en bild. Kom ihåg att skriva in en alternativtext eller markera som dekorativ.</a:t>
            </a:r>
          </a:p>
          <a:p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8" y="540000"/>
            <a:ext cx="7020000" cy="10800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F2BE7BE2-043A-8F86-E133-CBC0667ED84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0" y="1634400"/>
            <a:ext cx="7020000" cy="4582800"/>
          </a:xfrm>
        </p:spPr>
        <p:txBody>
          <a:bodyPr lIns="0" rIns="0"/>
          <a:lstStyle>
            <a:lvl1pPr marL="0" indent="0">
              <a:spcBef>
                <a:spcPts val="1800"/>
              </a:spcBef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72800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, bild 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52EFB50B-C8C2-AB32-73B8-5A65AF0BEF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77201" y="0"/>
            <a:ext cx="4114800" cy="6858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r>
              <a:rPr lang="sv-SE" dirty="0"/>
              <a:t>Markera bildplatshållaren (den här rutan), klicka inte på ikonen. Infoga en bild. Kom ihåg att skriva in en alternativtext eller markera som dekorativ.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8" y="540000"/>
            <a:ext cx="7020000" cy="10800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5">
            <a:extLst>
              <a:ext uri="{FF2B5EF4-FFF2-40B4-BE49-F238E27FC236}">
                <a16:creationId xmlns:a16="http://schemas.microsoft.com/office/drawing/2014/main" id="{41027A83-3361-4A4B-AAAE-C303B08E958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0" y="1634401"/>
            <a:ext cx="7019687" cy="4574671"/>
          </a:xfrm>
        </p:spPr>
        <p:txBody>
          <a:bodyPr lIns="0" rIns="0"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0402781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ild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29DBB08A-F0B4-9378-7585-53C095C29DE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1" y="0"/>
            <a:ext cx="6096000" cy="68579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5171774" cy="10800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text 5">
            <a:extLst>
              <a:ext uri="{FF2B5EF4-FFF2-40B4-BE49-F238E27FC236}">
                <a16:creationId xmlns:a16="http://schemas.microsoft.com/office/drawing/2014/main" id="{89260AC1-16F0-41EA-8B68-B8EBC4B41C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0" y="1634400"/>
            <a:ext cx="5171463" cy="4582800"/>
          </a:xfrm>
        </p:spPr>
        <p:txBody>
          <a:bodyPr lIns="0" rIns="0"/>
          <a:lstStyle>
            <a:lvl1pPr marL="0" indent="0">
              <a:spcBef>
                <a:spcPts val="1800"/>
              </a:spcBef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4391534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, bild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29DBB08A-F0B4-9378-7585-53C095C29DE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1" y="0"/>
            <a:ext cx="6096000" cy="68579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r>
              <a:rPr lang="sv-SE" dirty="0"/>
              <a:t>Markera bildplatshållaren (den här rutan), klicka inte på ikonen. Infoga en bild. Kom ihåg att skriva in en alternativtext eller markera som dekorativ.</a:t>
            </a:r>
          </a:p>
          <a:p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5171774" cy="10800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02D0CF93-B1DD-D6D4-275B-D9885AE1D4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1" y="1634400"/>
            <a:ext cx="5171463" cy="4583838"/>
          </a:xfrm>
        </p:spPr>
        <p:txBody>
          <a:bodyPr lIns="0" rIns="0"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07494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ild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29DBB08A-F0B4-9378-7585-53C095C29DE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87401" y="1"/>
            <a:ext cx="7704599" cy="68579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r>
              <a:rPr lang="sv-SE" dirty="0"/>
              <a:t>Markera bildplatshållaren (den här rutan), klicka inte på ikonen. Infoga en bild. Kom ihåg att skriva in en alternativtext eller markera som dekorativ.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90" y="539999"/>
            <a:ext cx="3771514" cy="152520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text 5">
            <a:extLst>
              <a:ext uri="{FF2B5EF4-FFF2-40B4-BE49-F238E27FC236}">
                <a16:creationId xmlns:a16="http://schemas.microsoft.com/office/drawing/2014/main" id="{D9DD10FC-2BD9-4CDA-A6E6-410656069E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0" y="2065202"/>
            <a:ext cx="3771204" cy="4151998"/>
          </a:xfrm>
        </p:spPr>
        <p:txBody>
          <a:bodyPr lIns="0" rIns="0"/>
          <a:lstStyle>
            <a:lvl1pPr marL="0" indent="0">
              <a:spcBef>
                <a:spcPts val="1800"/>
              </a:spcBef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8635251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, bild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29DBB08A-F0B4-9378-7585-53C095C29DE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87401" y="1"/>
            <a:ext cx="7704599" cy="68579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r>
              <a:rPr lang="sv-SE" dirty="0"/>
              <a:t>Markera bildplatshållaren (den här rutan), klicka inte på ikonen. Infoga en bild. Kom ihåg att skriva in en alternativtext eller markera som dekorativ.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90" y="539999"/>
            <a:ext cx="3771514" cy="152520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02D0CF93-B1DD-D6D4-275B-D9885AE1D4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0" y="2065204"/>
            <a:ext cx="3771514" cy="4153035"/>
          </a:xfrm>
        </p:spPr>
        <p:txBody>
          <a:bodyPr lIns="0" rIns="0"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87034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ild 1/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52EFB50B-C8C2-AB32-73B8-5A65AF0BEF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2"/>
            <a:ext cx="12192000" cy="6857999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				Markera bildplatshållaren (den här rutan), klicka inte på ikonen). </a:t>
            </a:r>
            <a:br>
              <a:rPr lang="sv-SE" dirty="0"/>
            </a:br>
            <a:r>
              <a:rPr lang="sv-SE" dirty="0"/>
              <a:t>				Infoga en bild. Kom ihåg att skriva in en alternativtext </a:t>
            </a:r>
            <a:br>
              <a:rPr lang="sv-SE" dirty="0"/>
            </a:br>
            <a:r>
              <a:rPr lang="sv-SE" dirty="0"/>
              <a:t>				eller markera som dekorativ.</a:t>
            </a:r>
          </a:p>
          <a:p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9720000" cy="10800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F2BE7BE2-043A-8F86-E133-CBC0667ED84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0" y="1634401"/>
            <a:ext cx="5280114" cy="1533605"/>
          </a:xfrm>
        </p:spPr>
        <p:txBody>
          <a:bodyPr lIns="0" rIns="0"/>
          <a:lstStyle>
            <a:lvl1pPr marL="0" indent="0">
              <a:spcBef>
                <a:spcPts val="1800"/>
              </a:spcBef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7852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gens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1">
            <a:extLst>
              <a:ext uri="{FF2B5EF4-FFF2-40B4-BE49-F238E27FC236}">
                <a16:creationId xmlns:a16="http://schemas.microsoft.com/office/drawing/2014/main" id="{9DC7BC62-FFDF-BE17-9318-7D2172EFB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3175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pc="-40" baseline="0" dirty="0">
              <a:solidFill>
                <a:schemeClr val="bg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BF7854F6-D131-B1BF-DCAE-DABC973D8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90" y="540000"/>
            <a:ext cx="5459111" cy="2889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F2614B1-4CE7-EEB1-7E09-6933EC11C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65989B9-E41B-BD51-904F-F6A6880C9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2E6AD8C-8D45-475A-88F1-A1ABBFDF6A1B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247BC5CC-511A-C5C0-4273-7A1AF29413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3338" y="540000"/>
            <a:ext cx="5184775" cy="5678238"/>
          </a:xfrm>
        </p:spPr>
        <p:txBody>
          <a:bodyPr/>
          <a:lstStyle>
            <a:lvl1pPr marL="457200" indent="-457200"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5800" indent="-228600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2pPr>
            <a:lvl3pPr marL="1143000" indent="-22860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3pPr>
            <a:lvl4pPr marL="16002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4pPr>
            <a:lvl5pPr marL="20574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pic>
        <p:nvPicPr>
          <p:cNvPr id="10" name="Bild 6" descr="Socialstyrelsen logotyp">
            <a:extLst>
              <a:ext uri="{FF2B5EF4-FFF2-40B4-BE49-F238E27FC236}">
                <a16:creationId xmlns:a16="http://schemas.microsoft.com/office/drawing/2014/main" id="{9CC60EB5-256D-072D-0810-A12B5BA1C2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26800" y="6332400"/>
            <a:ext cx="1440000" cy="30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4149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cent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1">
            <a:extLst>
              <a:ext uri="{FF2B5EF4-FFF2-40B4-BE49-F238E27FC236}">
                <a16:creationId xmlns:a16="http://schemas.microsoft.com/office/drawing/2014/main" id="{AE00FC94-731C-4487-F68E-51E0793775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C464FFB-21D6-470E-6B8B-7BD5C51BD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5248" y="1613916"/>
            <a:ext cx="7461504" cy="2356072"/>
          </a:xfrm>
        </p:spPr>
        <p:txBody>
          <a:bodyPr anchor="t" anchorCtr="0"/>
          <a:lstStyle>
            <a:lvl1pPr>
              <a:lnSpc>
                <a:spcPct val="100000"/>
              </a:lnSpc>
              <a:defRPr sz="4000" spc="-4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1" name="Platshållare för text 10" descr="Citattecken">
            <a:extLst>
              <a:ext uri="{FF2B5EF4-FFF2-40B4-BE49-F238E27FC236}">
                <a16:creationId xmlns:a16="http://schemas.microsoft.com/office/drawing/2014/main" id="{662AA28D-E944-4700-BC14-792C9FF19A2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968849" y="936530"/>
            <a:ext cx="792797" cy="1081722"/>
          </a:xfrm>
        </p:spPr>
        <p:txBody>
          <a:bodyPr/>
          <a:lstStyle>
            <a:lvl1pPr marL="0" indent="0">
              <a:buNone/>
              <a:defRPr sz="8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”</a:t>
            </a:r>
          </a:p>
        </p:txBody>
      </p:sp>
      <p:sp>
        <p:nvSpPr>
          <p:cNvPr id="3" name="Platshållare för text 3">
            <a:extLst>
              <a:ext uri="{FF2B5EF4-FFF2-40B4-BE49-F238E27FC236}">
                <a16:creationId xmlns:a16="http://schemas.microsoft.com/office/drawing/2014/main" id="{20AECAA3-CD22-0DFA-19FC-6537263799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65248" y="3992415"/>
            <a:ext cx="7461504" cy="1251669"/>
          </a:xfrm>
          <a:prstGeom prst="rect">
            <a:avLst/>
          </a:prstGeom>
        </p:spPr>
        <p:txBody>
          <a:bodyPr lIns="0" anchor="t">
            <a:noAutofit/>
          </a:bodyPr>
          <a:lstStyle>
            <a:lvl1pPr marL="0" indent="0" algn="l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None/>
              <a:defRPr sz="2000">
                <a:solidFill>
                  <a:schemeClr val="bg1"/>
                </a:solidFill>
                <a:latin typeface="+mn-lt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 marL="9144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 marL="13716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 marL="18288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sv-SE" dirty="0"/>
              <a:t>Klicka och skriv</a:t>
            </a:r>
          </a:p>
        </p:txBody>
      </p:sp>
      <p:sp>
        <p:nvSpPr>
          <p:cNvPr id="7" name="Platshållare för text 4">
            <a:extLst>
              <a:ext uri="{FF2B5EF4-FFF2-40B4-BE49-F238E27FC236}">
                <a16:creationId xmlns:a16="http://schemas.microsoft.com/office/drawing/2014/main" id="{41B79240-5AF4-B987-6456-E3446E8F249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52174" y="5266511"/>
            <a:ext cx="5371530" cy="951728"/>
          </a:xfrm>
          <a:prstGeom prst="rect">
            <a:avLst/>
          </a:prstGeom>
        </p:spPr>
        <p:txBody>
          <a:bodyPr lIns="90000" rIns="0">
            <a:normAutofit/>
          </a:bodyPr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>
                <a:solidFill>
                  <a:schemeClr val="bg1"/>
                </a:solidFill>
              </a:rPr>
              <a:t>Namn/Källa</a:t>
            </a:r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FBF1F4-C474-8781-D346-F257EC408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	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016464-DBE5-F6E9-FE56-B1BD67B0E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2E6AD8C-8D45-475A-88F1-A1ABBFDF6A1B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 7" descr="Socialstyrelsen logotyp">
            <a:extLst>
              <a:ext uri="{FF2B5EF4-FFF2-40B4-BE49-F238E27FC236}">
                <a16:creationId xmlns:a16="http://schemas.microsoft.com/office/drawing/2014/main" id="{B46BCB16-0BE3-50BE-D90A-CC43197FE0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17618" y="6309204"/>
            <a:ext cx="1440000" cy="30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3549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nsterställd citat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bild 10">
            <a:extLst>
              <a:ext uri="{FF2B5EF4-FFF2-40B4-BE49-F238E27FC236}">
                <a16:creationId xmlns:a16="http://schemas.microsoft.com/office/drawing/2014/main" id="{42DA5640-880C-4970-9969-589D5CE24214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360000" indent="0">
              <a:lnSpc>
                <a:spcPct val="100000"/>
              </a:lnSpc>
              <a:spcBef>
                <a:spcPts val="3000"/>
              </a:spcBef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Markera bildplatshållaren (klicka inte på ikonen). Infoga en bild. Kom ihåg att skriva in en alternativtext eller markera som dekorativ.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C464FFB-21D6-470E-6B8B-7BD5C51BD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2" y="981249"/>
            <a:ext cx="6004559" cy="2539857"/>
          </a:xfrm>
        </p:spPr>
        <p:txBody>
          <a:bodyPr rIns="0" anchor="t" anchorCtr="0"/>
          <a:lstStyle>
            <a:lvl1pPr>
              <a:lnSpc>
                <a:spcPct val="100000"/>
              </a:lnSpc>
              <a:defRPr sz="4000" spc="-4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2" name="Platshållare för text 10" descr="Citattecken">
            <a:extLst>
              <a:ext uri="{FF2B5EF4-FFF2-40B4-BE49-F238E27FC236}">
                <a16:creationId xmlns:a16="http://schemas.microsoft.com/office/drawing/2014/main" id="{A84D938D-EF47-457D-9244-7DB72A4045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94201" y="440387"/>
            <a:ext cx="792797" cy="1081722"/>
          </a:xfrm>
        </p:spPr>
        <p:txBody>
          <a:bodyPr/>
          <a:lstStyle>
            <a:lvl1pPr marL="0" indent="0">
              <a:buNone/>
              <a:defRPr sz="7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”</a:t>
            </a:r>
          </a:p>
        </p:txBody>
      </p:sp>
      <p:sp>
        <p:nvSpPr>
          <p:cNvPr id="3" name="Platshållare för text 3">
            <a:extLst>
              <a:ext uri="{FF2B5EF4-FFF2-40B4-BE49-F238E27FC236}">
                <a16:creationId xmlns:a16="http://schemas.microsoft.com/office/drawing/2014/main" id="{20AECAA3-CD22-0DFA-19FC-6537263799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90602" y="3670743"/>
            <a:ext cx="6004559" cy="1251669"/>
          </a:xfrm>
          <a:prstGeom prst="rect">
            <a:avLst/>
          </a:prstGeom>
        </p:spPr>
        <p:txBody>
          <a:bodyPr lIns="0" anchor="t">
            <a:noAutofit/>
          </a:bodyPr>
          <a:lstStyle>
            <a:lvl1pPr marL="0" indent="0" algn="l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None/>
              <a:defRPr sz="2000">
                <a:solidFill>
                  <a:schemeClr val="tx1"/>
                </a:solidFill>
                <a:latin typeface="+mn-lt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 marL="9144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 marL="13716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 marL="18288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sv-SE" dirty="0"/>
              <a:t>Klicka och skriv</a:t>
            </a:r>
          </a:p>
        </p:txBody>
      </p:sp>
      <p:sp>
        <p:nvSpPr>
          <p:cNvPr id="7" name="Platshållare för text 4">
            <a:extLst>
              <a:ext uri="{FF2B5EF4-FFF2-40B4-BE49-F238E27FC236}">
                <a16:creationId xmlns:a16="http://schemas.microsoft.com/office/drawing/2014/main" id="{41B79240-5AF4-B987-6456-E3446E8F249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90600" y="5072050"/>
            <a:ext cx="6004559" cy="804702"/>
          </a:xfrm>
          <a:prstGeom prst="rect">
            <a:avLst/>
          </a:prstGeom>
        </p:spPr>
        <p:txBody>
          <a:bodyPr lIns="90000" rIns="0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>
                <a:solidFill>
                  <a:schemeClr val="bg1"/>
                </a:solidFill>
              </a:rPr>
              <a:t>Namn/Källa</a:t>
            </a:r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FBF1F4-C474-8781-D346-F257EC408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	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016464-DBE5-F6E9-FE56-B1BD67B0E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2E6AD8C-8D45-475A-88F1-A1ABBFDF6A1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06417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utsi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1">
            <a:extLst>
              <a:ext uri="{FF2B5EF4-FFF2-40B4-BE49-F238E27FC236}">
                <a16:creationId xmlns:a16="http://schemas.microsoft.com/office/drawing/2014/main" id="{5DC4C6F0-D240-9B3A-CFE1-283585EF95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E9178D6E-2078-08E5-BAE6-8DC08A62D7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6000" y="2404800"/>
            <a:ext cx="9180000" cy="1908000"/>
          </a:xfrm>
        </p:spPr>
        <p:txBody>
          <a:bodyPr rIns="0" anchor="ctr" anchorCtr="0"/>
          <a:lstStyle>
            <a:lvl1pPr algn="ctr">
              <a:defRPr sz="4400" spc="-4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AEAECA3-C0A1-88F4-B211-2BA6D75FC6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6000" y="4345200"/>
            <a:ext cx="9180000" cy="1116000"/>
          </a:xfrm>
        </p:spPr>
        <p:txBody>
          <a:bodyPr lIns="0" tIns="72000" rIns="0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pic>
        <p:nvPicPr>
          <p:cNvPr id="8" name="Bild 5" descr="Socialstyrelsen logotyp">
            <a:extLst>
              <a:ext uri="{FF2B5EF4-FFF2-40B4-BE49-F238E27FC236}">
                <a16:creationId xmlns:a16="http://schemas.microsoft.com/office/drawing/2014/main" id="{D3F05040-C74E-1D05-78D9-4CDBCBA61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76800" y="5710238"/>
            <a:ext cx="2438400" cy="52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5945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si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1">
            <a:extLst>
              <a:ext uri="{FF2B5EF4-FFF2-40B4-BE49-F238E27FC236}">
                <a16:creationId xmlns:a16="http://schemas.microsoft.com/office/drawing/2014/main" id="{5DC4C6F0-D240-9B3A-CFE1-283585EF95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3" name="Underrubrik 2">
            <a:extLst>
              <a:ext uri="{FF2B5EF4-FFF2-40B4-BE49-F238E27FC236}">
                <a16:creationId xmlns:a16="http://schemas.microsoft.com/office/drawing/2014/main" id="{EAEAECA3-C0A1-88F4-B211-2BA6D75FC6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1088" y="5506636"/>
            <a:ext cx="9143999" cy="711602"/>
          </a:xfrm>
        </p:spPr>
        <p:txBody>
          <a:bodyPr lIns="0" tIns="72000" rIns="0"/>
          <a:lstStyle>
            <a:lvl1pPr marL="0" indent="0" algn="ctr">
              <a:buNone/>
              <a:defRPr sz="22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pic>
        <p:nvPicPr>
          <p:cNvPr id="8" name="Bild 5" descr="Socialstyrelsen logotyp">
            <a:extLst>
              <a:ext uri="{FF2B5EF4-FFF2-40B4-BE49-F238E27FC236}">
                <a16:creationId xmlns:a16="http://schemas.microsoft.com/office/drawing/2014/main" id="{D3F05040-C74E-1D05-78D9-4CDBCBA61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40431" y="2678227"/>
            <a:ext cx="4911139" cy="105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7606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ppbild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F35895A3-CFBD-2DD7-0C6D-2EC2943D2F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26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1610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1068917" y="2059200"/>
            <a:ext cx="9279467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612109" y="6295895"/>
            <a:ext cx="5406273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accent4"/>
                </a:solidFill>
              </a:defRPr>
            </a:lvl1pPr>
          </a:lstStyle>
          <a:p>
            <a:r>
              <a:rPr lang="sv-SE" dirty="0"/>
              <a:t>Källa: Socialstyrelsen, Vad tycker de äldre om äldreomsorgen? 2015</a:t>
            </a:r>
          </a:p>
        </p:txBody>
      </p:sp>
      <p:sp>
        <p:nvSpPr>
          <p:cNvPr id="7" name="Rubri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22256707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2"/>
            <a:ext cx="121968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045789" y="725701"/>
            <a:ext cx="10363200" cy="1408385"/>
          </a:xfrm>
        </p:spPr>
        <p:txBody>
          <a:bodyPr/>
          <a:lstStyle>
            <a:lvl1pPr>
              <a:defRPr sz="26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247283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7" y="2059200"/>
            <a:ext cx="9279467" cy="3708400"/>
          </a:xfrm>
        </p:spPr>
        <p:txBody>
          <a:bodyPr/>
          <a:lstStyle>
            <a:lvl1pPr>
              <a:spcBef>
                <a:spcPts val="0"/>
              </a:spcBef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612109" y="6295895"/>
            <a:ext cx="5406273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accent4"/>
                </a:solidFill>
              </a:defRPr>
            </a:lvl1pPr>
          </a:lstStyle>
          <a:p>
            <a:r>
              <a:rPr lang="sv-SE" dirty="0"/>
              <a:t>Källa: Socialstyrelsen, Vad tycker de äldre om äldreomsorgen? 2015</a:t>
            </a:r>
          </a:p>
        </p:txBody>
      </p:sp>
    </p:spTree>
    <p:extLst>
      <p:ext uri="{BB962C8B-B14F-4D97-AF65-F5344CB8AC3E}">
        <p14:creationId xmlns:p14="http://schemas.microsoft.com/office/powerpoint/2010/main" val="3409959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1">
            <a:extLst>
              <a:ext uri="{FF2B5EF4-FFF2-40B4-BE49-F238E27FC236}">
                <a16:creationId xmlns:a16="http://schemas.microsoft.com/office/drawing/2014/main" id="{A8BC795E-0211-60B3-4FEF-7B5792310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7097" y="0"/>
            <a:ext cx="12192000" cy="6858000"/>
          </a:xfrm>
          <a:prstGeom prst="rect">
            <a:avLst/>
          </a:prstGeom>
          <a:solidFill>
            <a:srgbClr val="113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C464FFB-21D6-470E-6B8B-7BD5C51BD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00" y="1691999"/>
            <a:ext cx="8968770" cy="2520000"/>
          </a:xfrm>
        </p:spPr>
        <p:txBody>
          <a:bodyPr rIns="0" anchor="b"/>
          <a:lstStyle>
            <a:lvl1pPr>
              <a:lnSpc>
                <a:spcPct val="100000"/>
              </a:lnSpc>
              <a:defRPr sz="4800" spc="-4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04384AE-3851-7BF4-93ED-FF5247D1385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7200" y="4333988"/>
            <a:ext cx="9000000" cy="1655763"/>
          </a:xfrm>
        </p:spPr>
        <p:txBody>
          <a:bodyPr lIns="0" tIns="72000" rIns="0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Avsnittsundertitel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016464-DBE5-F6E9-FE56-B1BD67B0E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2E6AD8C-8D45-475A-88F1-A1ABBFDF6A1B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8" name="Bild 7" descr="Socialstyrelsen logotyp">
            <a:extLst>
              <a:ext uri="{FF2B5EF4-FFF2-40B4-BE49-F238E27FC236}">
                <a16:creationId xmlns:a16="http://schemas.microsoft.com/office/drawing/2014/main" id="{B46BCB16-0BE3-50BE-D90A-CC43197FE0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26800" y="6332400"/>
            <a:ext cx="1440000" cy="309490"/>
          </a:xfrm>
          <a:prstGeom prst="rect">
            <a:avLst/>
          </a:prstGeom>
        </p:spPr>
      </p:pic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FBF1F4-C474-8781-D346-F257EC408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316220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 num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1">
            <a:extLst>
              <a:ext uri="{FF2B5EF4-FFF2-40B4-BE49-F238E27FC236}">
                <a16:creationId xmlns:a16="http://schemas.microsoft.com/office/drawing/2014/main" id="{8EEF72E6-1FD0-2040-A0AD-ADEF7150CC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C464FFB-21D6-470E-6B8B-7BD5C51BD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00" y="540000"/>
            <a:ext cx="5199062" cy="2847601"/>
          </a:xfrm>
        </p:spPr>
        <p:txBody>
          <a:bodyPr rIns="0" anchor="t" anchorCtr="0"/>
          <a:lstStyle>
            <a:lvl1pPr>
              <a:lnSpc>
                <a:spcPct val="100000"/>
              </a:lnSpc>
              <a:defRPr sz="4000" spc="-4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04384AE-3851-7BF4-93ED-FF5247D1385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00948" y="-828000"/>
            <a:ext cx="6087433" cy="6215551"/>
          </a:xfrm>
        </p:spPr>
        <p:txBody>
          <a:bodyPr/>
          <a:lstStyle>
            <a:lvl1pPr marL="0" indent="0" algn="r">
              <a:buNone/>
              <a:defRPr sz="40000" b="1">
                <a:solidFill>
                  <a:srgbClr val="00385C">
                    <a:alpha val="50000"/>
                  </a:srgb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1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016464-DBE5-F6E9-FE56-B1BD67B0E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2E6AD8C-8D45-475A-88F1-A1ABBFDF6A1B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8" name="Bild 7" descr="Socialstyrelsen logotyp">
            <a:extLst>
              <a:ext uri="{FF2B5EF4-FFF2-40B4-BE49-F238E27FC236}">
                <a16:creationId xmlns:a16="http://schemas.microsoft.com/office/drawing/2014/main" id="{B46BCB16-0BE3-50BE-D90A-CC43197FE0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26800" y="6332400"/>
            <a:ext cx="1440000" cy="309490"/>
          </a:xfrm>
          <a:prstGeom prst="rect">
            <a:avLst/>
          </a:prstGeom>
        </p:spPr>
      </p:pic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FBF1F4-C474-8781-D346-F257EC408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313456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med bakgrund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E14B9568-7C27-F74D-E439-0E602828801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12192000" cy="6857999"/>
          </a:xfrm>
        </p:spPr>
        <p:txBody>
          <a:bodyPr/>
          <a:lstStyle>
            <a:lvl1pPr marL="0" indent="0">
              <a:buNone/>
              <a:defRPr sz="1100">
                <a:solidFill>
                  <a:schemeClr val="accent4"/>
                </a:solidFill>
              </a:defRPr>
            </a:lvl1pPr>
          </a:lstStyle>
          <a:p>
            <a:br>
              <a:rPr lang="sv-SE" dirty="0"/>
            </a:br>
            <a:r>
              <a:rPr lang="sv-SE" dirty="0"/>
              <a:t>	Utfallande bild bakom text – 1) Klicka på vit yta 2) Infoga bild. Kom ihåg att skriva in en alternativtext eller markera som dekorativ.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C464FFB-21D6-470E-6B8B-7BD5C51BD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00" y="1691999"/>
            <a:ext cx="8968770" cy="2520000"/>
          </a:xfrm>
        </p:spPr>
        <p:txBody>
          <a:bodyPr rIns="0" anchor="b"/>
          <a:lstStyle>
            <a:lvl1pPr>
              <a:lnSpc>
                <a:spcPct val="100000"/>
              </a:lnSpc>
              <a:defRPr sz="4800" spc="-4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04384AE-3851-7BF4-93ED-FF5247D1385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7200" y="4333988"/>
            <a:ext cx="9000000" cy="1655763"/>
          </a:xfrm>
        </p:spPr>
        <p:txBody>
          <a:bodyPr lIns="0" tIns="72000" rIns="0"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Avsnittsundertitel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FBF1F4-C474-8781-D346-F257EC408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90000" tIns="4680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	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016464-DBE5-F6E9-FE56-B1BD67B0E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2E6AD8C-8D45-475A-88F1-A1ABBFDF6A1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770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Ins="0"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7514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9720000" cy="1080000"/>
          </a:xfrm>
        </p:spPr>
        <p:txBody>
          <a:bodyPr rIns="0"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F2BE7BE2-043A-8F86-E133-CBC0667ED84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044" y="1634399"/>
            <a:ext cx="6840000" cy="4583838"/>
          </a:xfrm>
        </p:spPr>
        <p:txBody>
          <a:bodyPr lIns="0" rIns="0"/>
          <a:lstStyle>
            <a:lvl1pPr marL="0" indent="0">
              <a:spcBef>
                <a:spcPts val="1800"/>
              </a:spcBef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8521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02D0CF93-B1DD-D6D4-275B-D9885AE1D4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045" y="1634400"/>
            <a:ext cx="6840000" cy="4583838"/>
          </a:xfrm>
        </p:spPr>
        <p:txBody>
          <a:bodyPr lIns="0" rIns="0"/>
          <a:lstStyle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0987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rerad 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02D0CF93-B1DD-D6D4-275B-D9885AE1D4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045" y="1634400"/>
            <a:ext cx="6840000" cy="4583838"/>
          </a:xfrm>
        </p:spPr>
        <p:txBody>
          <a:bodyPr lIns="0" rIns="0"/>
          <a:lstStyle>
            <a:lvl1pPr marL="457200" indent="-457200">
              <a:buFont typeface="+mj-lt"/>
              <a:buAutoNum type="arabicPeriod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6021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EF6AE06-7D0B-679D-DAEF-6C2C1D3AC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9720000" cy="1080000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735A071-11A9-B41A-D9FC-FA99300402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6045" y="1634097"/>
            <a:ext cx="7020000" cy="458280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5296B71-03DD-80A4-6205-3713B583AD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6045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60F0521-EEC8-AA48-6F07-D6B78AAF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629258" y="6356350"/>
            <a:ext cx="933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72E6AD8C-8D45-475A-88F1-A1ABBFDF6A1B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Bildobjekt 6" descr="Logotyp Socialstyrelsen">
            <a:extLst>
              <a:ext uri="{FF2B5EF4-FFF2-40B4-BE49-F238E27FC236}">
                <a16:creationId xmlns:a16="http://schemas.microsoft.com/office/drawing/2014/main" id="{B6600725-C256-4E21-B2CE-967977119CFF}"/>
              </a:ext>
            </a:extLst>
          </p:cNvPr>
          <p:cNvPicPr>
            <a:picLocks noChangeAspect="1"/>
          </p:cNvPicPr>
          <p:nvPr userDrawn="1"/>
        </p:nvPicPr>
        <p:blipFill>
          <a:blip r:embed="rId29"/>
          <a:stretch>
            <a:fillRect/>
          </a:stretch>
        </p:blipFill>
        <p:spPr>
          <a:xfrm>
            <a:off x="10128113" y="6333464"/>
            <a:ext cx="1440000" cy="295715"/>
          </a:xfrm>
          <a:prstGeom prst="rect">
            <a:avLst/>
          </a:prstGeom>
        </p:spPr>
      </p:pic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80B3FD74-0299-3550-4E28-5ACB19E12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626357" y="-362857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k koppling 8">
            <a:extLst>
              <a:ext uri="{FF2B5EF4-FFF2-40B4-BE49-F238E27FC236}">
                <a16:creationId xmlns:a16="http://schemas.microsoft.com/office/drawing/2014/main" id="{915831CF-0745-C506-4100-FE148513A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5808663" y="-362857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k koppling 9">
            <a:extLst>
              <a:ext uri="{FF2B5EF4-FFF2-40B4-BE49-F238E27FC236}">
                <a16:creationId xmlns:a16="http://schemas.microsoft.com/office/drawing/2014/main" id="{D0E0E85A-E94E-02CB-591B-5C472DFA27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6383338" y="-362857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koppling 10">
            <a:extLst>
              <a:ext uri="{FF2B5EF4-FFF2-40B4-BE49-F238E27FC236}">
                <a16:creationId xmlns:a16="http://schemas.microsoft.com/office/drawing/2014/main" id="{C02D0A55-E372-4B7F-403F-2E3DC6E83D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1568113" y="-362857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koppling 11">
            <a:extLst>
              <a:ext uri="{FF2B5EF4-FFF2-40B4-BE49-F238E27FC236}">
                <a16:creationId xmlns:a16="http://schemas.microsoft.com/office/drawing/2014/main" id="{24B18876-DAF9-0CED-0C89-9EA95DA1D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12420684" y="489452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koppling 12">
            <a:extLst>
              <a:ext uri="{FF2B5EF4-FFF2-40B4-BE49-F238E27FC236}">
                <a16:creationId xmlns:a16="http://schemas.microsoft.com/office/drawing/2014/main" id="{5EF01506-B404-7FAC-EF48-44D61E34C7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12420684" y="3298372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koppling 13">
            <a:extLst>
              <a:ext uri="{FF2B5EF4-FFF2-40B4-BE49-F238E27FC236}">
                <a16:creationId xmlns:a16="http://schemas.microsoft.com/office/drawing/2014/main" id="{0FA766C4-1E08-20C2-C14D-AD4AD7320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12420684" y="6106660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koppling 14">
            <a:extLst>
              <a:ext uri="{FF2B5EF4-FFF2-40B4-BE49-F238E27FC236}">
                <a16:creationId xmlns:a16="http://schemas.microsoft.com/office/drawing/2014/main" id="{DC70BE39-AE1C-A008-E5DE-EF68DC6EC0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623887" y="6975492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koppling 15">
            <a:extLst>
              <a:ext uri="{FF2B5EF4-FFF2-40B4-BE49-F238E27FC236}">
                <a16:creationId xmlns:a16="http://schemas.microsoft.com/office/drawing/2014/main" id="{2A6D88E5-9D1D-0299-0E23-7792F919E2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5808663" y="6975492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koppling 16">
            <a:extLst>
              <a:ext uri="{FF2B5EF4-FFF2-40B4-BE49-F238E27FC236}">
                <a16:creationId xmlns:a16="http://schemas.microsoft.com/office/drawing/2014/main" id="{FFB69A4D-C031-4997-2CD8-3735C5CB3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6383338" y="6975492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koppling 17">
            <a:extLst>
              <a:ext uri="{FF2B5EF4-FFF2-40B4-BE49-F238E27FC236}">
                <a16:creationId xmlns:a16="http://schemas.microsoft.com/office/drawing/2014/main" id="{E98BF6E7-B0B5-A519-1C2F-BDF7C16E62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1568113" y="6975492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koppling 18">
            <a:extLst>
              <a:ext uri="{FF2B5EF4-FFF2-40B4-BE49-F238E27FC236}">
                <a16:creationId xmlns:a16="http://schemas.microsoft.com/office/drawing/2014/main" id="{89EA6B94-E30D-5779-F560-45F2A9F8D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-242020" y="489453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koppling 19">
            <a:extLst>
              <a:ext uri="{FF2B5EF4-FFF2-40B4-BE49-F238E27FC236}">
                <a16:creationId xmlns:a16="http://schemas.microsoft.com/office/drawing/2014/main" id="{608B746F-43F8-0E83-27C2-8B3D791426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-242020" y="3298373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koppling 20">
            <a:extLst>
              <a:ext uri="{FF2B5EF4-FFF2-40B4-BE49-F238E27FC236}">
                <a16:creationId xmlns:a16="http://schemas.microsoft.com/office/drawing/2014/main" id="{453CBA76-A7BD-F3F8-69A4-BD6E3B1041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-242020" y="6106661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2469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1" r:id="rId3"/>
    <p:sldLayoutId id="2147483679" r:id="rId4"/>
    <p:sldLayoutId id="2147483660" r:id="rId5"/>
    <p:sldLayoutId id="2147483654" r:id="rId6"/>
    <p:sldLayoutId id="2147483661" r:id="rId7"/>
    <p:sldLayoutId id="2147483662" r:id="rId8"/>
    <p:sldLayoutId id="2147483667" r:id="rId9"/>
    <p:sldLayoutId id="2147483665" r:id="rId10"/>
    <p:sldLayoutId id="2147483666" r:id="rId11"/>
    <p:sldLayoutId id="2147483664" r:id="rId12"/>
    <p:sldLayoutId id="2147483668" r:id="rId13"/>
    <p:sldLayoutId id="2147483680" r:id="rId14"/>
    <p:sldLayoutId id="2147483669" r:id="rId15"/>
    <p:sldLayoutId id="2147483682" r:id="rId16"/>
    <p:sldLayoutId id="2147483681" r:id="rId17"/>
    <p:sldLayoutId id="2147483670" r:id="rId18"/>
    <p:sldLayoutId id="2147483671" r:id="rId19"/>
    <p:sldLayoutId id="2147483673" r:id="rId20"/>
    <p:sldLayoutId id="2147483674" r:id="rId21"/>
    <p:sldLayoutId id="2147483675" r:id="rId22"/>
    <p:sldLayoutId id="2147483676" r:id="rId23"/>
    <p:sldLayoutId id="2147483678" r:id="rId24"/>
    <p:sldLayoutId id="2147483683" r:id="rId25"/>
    <p:sldLayoutId id="2147483684" r:id="rId26"/>
    <p:sldLayoutId id="2147483685" r:id="rId27"/>
  </p:sldLayoutIdLs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Noto Sans" panose="020B0502040504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Noto Sans" panose="020B0502040504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Noto Sans" panose="020B0502040504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Noto Sans" panose="020B0502040504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659" userDrawn="1">
          <p15:clr>
            <a:srgbClr val="F26B43"/>
          </p15:clr>
        </p15:guide>
        <p15:guide id="3" pos="4021" userDrawn="1">
          <p15:clr>
            <a:srgbClr val="F26B43"/>
          </p15:clr>
        </p15:guide>
        <p15:guide id="4" pos="7287" userDrawn="1">
          <p15:clr>
            <a:srgbClr val="F26B43"/>
          </p15:clr>
        </p15:guide>
        <p15:guide id="5" pos="393" userDrawn="1">
          <p15:clr>
            <a:srgbClr val="F26B43"/>
          </p15:clr>
        </p15:guide>
        <p15:guide id="6" orient="horz" pos="391" userDrawn="1">
          <p15:clr>
            <a:srgbClr val="F26B43"/>
          </p15:clr>
        </p15:guide>
        <p15:guide id="7" orient="horz" pos="392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ocialstyrelsen.se/statistik-och-data/oppna-jamforelser/socialtjanst/aldreomsorg/vad-tycker-de-aldre-om-aldreomsorgen/" TargetMode="External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ocialstyrelsen.se/" TargetMode="External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ocialstyrelsen.se/statistik-och-data/oppna-jamforelser/socialtjanst/aldreomsorg/vad-tycker-de-aldre-om-aldreomsorgen/" TargetMode="Externa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ubrik 15">
            <a:extLst>
              <a:ext uri="{FF2B5EF4-FFF2-40B4-BE49-F238E27FC236}">
                <a16:creationId xmlns:a16="http://schemas.microsoft.com/office/drawing/2014/main" id="{2E2AA013-1C60-4F11-A178-81752B6C2C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00" y="2386150"/>
            <a:ext cx="9180000" cy="1524000"/>
          </a:xfrm>
        </p:spPr>
        <p:txBody>
          <a:bodyPr/>
          <a:lstStyle/>
          <a:p>
            <a:r>
              <a:rPr lang="sv-SE" dirty="0"/>
              <a:t>Vad tycker de äldre om äldreomsorgen? 2025</a:t>
            </a:r>
          </a:p>
        </p:txBody>
      </p:sp>
      <p:sp>
        <p:nvSpPr>
          <p:cNvPr id="17" name="Underrubrik 16">
            <a:extLst>
              <a:ext uri="{FF2B5EF4-FFF2-40B4-BE49-F238E27FC236}">
                <a16:creationId xmlns:a16="http://schemas.microsoft.com/office/drawing/2014/main" id="{FCD190C8-9DBD-48AF-AE9E-D1ABC4D531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199" y="4244830"/>
            <a:ext cx="9180000" cy="1249960"/>
          </a:xfrm>
        </p:spPr>
        <p:txBody>
          <a:bodyPr/>
          <a:lstStyle/>
          <a:p>
            <a:r>
              <a:rPr lang="sv-SE" dirty="0"/>
              <a:t>Särskilt boende</a:t>
            </a:r>
          </a:p>
          <a:p>
            <a:r>
              <a:rPr lang="sv-SE"/>
              <a:t>Resultat för Ronneby_Vidablicksvägen 1 (minst 7 svarande)</a:t>
            </a:r>
            <a:endParaRPr lang="sv-SE" dirty="0"/>
          </a:p>
          <a:p>
            <a:endParaRPr lang="sv-SE" dirty="0"/>
          </a:p>
        </p:txBody>
      </p:sp>
      <p:pic>
        <p:nvPicPr>
          <p:cNvPr id="4" name="Bild 5" descr="Socialstyrelsen logotyp">
            <a:extLst>
              <a:ext uri="{FF2B5EF4-FFF2-40B4-BE49-F238E27FC236}">
                <a16:creationId xmlns:a16="http://schemas.microsoft.com/office/drawing/2014/main" id="{1996B044-7A80-A39E-1243-0F42A16CBE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8490" y="620713"/>
            <a:ext cx="2438400" cy="52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1436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ctrTitle"/>
          </p:nvPr>
        </p:nvSpPr>
        <p:spPr>
          <a:xfrm>
            <a:off x="1162830" y="1359017"/>
            <a:ext cx="7772400" cy="1070558"/>
          </a:xfrm>
        </p:spPr>
        <p:txBody>
          <a:bodyPr/>
          <a:lstStyle/>
          <a:p>
            <a:r>
              <a:rPr lang="sv-SE" sz="3200" dirty="0"/>
              <a:t>Sammantagen nöjdhet</a:t>
            </a:r>
          </a:p>
        </p:txBody>
      </p:sp>
      <p:pic>
        <p:nvPicPr>
          <p:cNvPr id="7" name="Platshållare för bild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82" b="2098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516990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599768" y="580104"/>
            <a:ext cx="9355759" cy="531920"/>
          </a:xfrm>
        </p:spPr>
        <p:txBody>
          <a:bodyPr/>
          <a:lstStyle/>
          <a:p>
            <a:r>
              <a:rPr lang="sv-SE" spc="-30" dirty="0"/>
              <a:t>Sammantagen nöjdhet </a:t>
            </a:r>
            <a:br>
              <a:rPr lang="sv-SE" spc="-30" dirty="0"/>
            </a:br>
            <a:endParaRPr lang="sv-SE" sz="1900" b="0" dirty="0">
              <a:solidFill>
                <a:schemeClr val="accent4"/>
              </a:solidFill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397CA7FA-0856-4B95-8D98-FBADE06ABE95}"/>
              </a:ext>
            </a:extLst>
          </p:cNvPr>
          <p:cNvSpPr txBox="1"/>
          <p:nvPr/>
        </p:nvSpPr>
        <p:spPr>
          <a:xfrm>
            <a:off x="511277" y="1094532"/>
            <a:ext cx="85071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>
                <a:solidFill>
                  <a:schemeClr val="accent4"/>
                </a:solidFill>
              </a:rPr>
              <a:t>Hur nöjd eller missnöjd är du sammantaget med ditt äldreboende?</a:t>
            </a:r>
          </a:p>
        </p:txBody>
      </p:sp>
      <p:graphicFrame>
        <p:nvGraphicFramePr>
          <p:cNvPr id="6" name="Diagram 8" descr="Diagrammet visar hur nöjda eller missnöjda respondenterna är sammantaget med den hemtjänst de har.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7177808"/>
              </p:ext>
            </p:extLst>
          </p:nvPr>
        </p:nvGraphicFramePr>
        <p:xfrm>
          <a:off x="1704975" y="1494642"/>
          <a:ext cx="7610501" cy="4927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Platshållare för bild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11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3"/>
          </p:nvPr>
        </p:nvSpPr>
        <p:spPr>
          <a:xfrm>
            <a:off x="688261" y="6277896"/>
            <a:ext cx="8418614" cy="531919"/>
          </a:xfrm>
        </p:spPr>
        <p:txBody>
          <a:bodyPr/>
          <a:lstStyle/>
          <a:p>
            <a:r>
              <a:rPr lang="sv-SE" sz="1200" dirty="0"/>
              <a:t>Källa: Socialstyrelsen, Vad tycker de äldre om äldreomsorgen? 2025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ctrTitle"/>
          </p:nvPr>
        </p:nvSpPr>
        <p:spPr>
          <a:xfrm>
            <a:off x="980631" y="914399"/>
            <a:ext cx="9110041" cy="1238865"/>
          </a:xfrm>
        </p:spPr>
        <p:txBody>
          <a:bodyPr/>
          <a:lstStyle/>
          <a:p>
            <a:r>
              <a:rPr lang="en-US" sz="3200" dirty="0" err="1"/>
              <a:t>Några</a:t>
            </a:r>
            <a:r>
              <a:rPr lang="en-US" sz="3200" dirty="0"/>
              <a:t> av </a:t>
            </a:r>
            <a:r>
              <a:rPr lang="en-US" sz="3200" dirty="0" err="1"/>
              <a:t>verksamheten</a:t>
            </a:r>
            <a:r>
              <a:rPr lang="en-US" sz="3200" dirty="0"/>
              <a:t>/</a:t>
            </a:r>
            <a:r>
              <a:rPr lang="en-US" sz="3200" dirty="0" err="1"/>
              <a:t>områdets</a:t>
            </a:r>
            <a:r>
              <a:rPr lang="en-US" sz="3200" dirty="0"/>
              <a:t> </a:t>
            </a:r>
            <a:r>
              <a:rPr lang="en-US" sz="3200" dirty="0" err="1"/>
              <a:t>resultat</a:t>
            </a:r>
            <a:r>
              <a:rPr lang="en-US" sz="3200" dirty="0"/>
              <a:t> </a:t>
            </a:r>
            <a:r>
              <a:rPr lang="en-US" sz="3200" dirty="0" err="1"/>
              <a:t>jämfört</a:t>
            </a:r>
            <a:r>
              <a:rPr lang="en-US" sz="3200" dirty="0"/>
              <a:t> med </a:t>
            </a:r>
            <a:r>
              <a:rPr lang="en-US" sz="3200" dirty="0" err="1"/>
              <a:t>kommunen</a:t>
            </a:r>
            <a:r>
              <a:rPr lang="en-US" sz="3200" dirty="0"/>
              <a:t>, </a:t>
            </a:r>
            <a:r>
              <a:rPr lang="en-US" sz="3200" dirty="0" err="1"/>
              <a:t>länet</a:t>
            </a:r>
            <a:r>
              <a:rPr lang="en-US" sz="3200" dirty="0"/>
              <a:t> </a:t>
            </a:r>
            <a:r>
              <a:rPr lang="en-US" sz="3200" dirty="0" err="1"/>
              <a:t>och</a:t>
            </a:r>
            <a:r>
              <a:rPr lang="en-US" sz="3200" dirty="0"/>
              <a:t> </a:t>
            </a:r>
            <a:r>
              <a:rPr lang="en-US" sz="3200" dirty="0" err="1"/>
              <a:t>riket</a:t>
            </a:r>
            <a:endParaRPr lang="sv-SE" sz="3200" dirty="0"/>
          </a:p>
        </p:txBody>
      </p:sp>
      <p:pic>
        <p:nvPicPr>
          <p:cNvPr id="20" name="Platshållare för bild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11" b="6411"/>
          <a:stretch>
            <a:fillRect/>
          </a:stretch>
        </p:blipFill>
        <p:spPr>
          <a:xfrm>
            <a:off x="1" y="1587639"/>
            <a:ext cx="12192000" cy="5270361"/>
          </a:xfrm>
        </p:spPr>
      </p:pic>
    </p:spTree>
    <p:extLst>
      <p:ext uri="{BB962C8B-B14F-4D97-AF65-F5344CB8AC3E}">
        <p14:creationId xmlns:p14="http://schemas.microsoft.com/office/powerpoint/2010/main" val="3228164813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07922" y="560439"/>
            <a:ext cx="10948542" cy="1077862"/>
          </a:xfrm>
        </p:spPr>
        <p:txBody>
          <a:bodyPr wrap="square"/>
          <a:lstStyle/>
          <a:p>
            <a:pPr lvl="1" algn="l" rtl="0">
              <a:defRPr/>
            </a:pPr>
            <a:r>
              <a:rPr lang="sv-SE" sz="3000" b="1" kern="1200" dirty="0">
                <a:solidFill>
                  <a:srgbClr val="00385C"/>
                </a:solidFill>
                <a:latin typeface="+mj-lt"/>
                <a:ea typeface="+mj-ea"/>
                <a:cs typeface="+mj-cs"/>
              </a:rPr>
              <a:t>Boendemiljö</a:t>
            </a:r>
            <a:br>
              <a:rPr lang="sv-SE" dirty="0"/>
            </a:br>
            <a:r>
              <a:rPr lang="sv-SE" sz="2000" i="1" kern="1200" spc="-50" dirty="0">
                <a:solidFill>
                  <a:schemeClr val="accent4"/>
                </a:solidFill>
                <a:latin typeface="+mn-lt"/>
                <a:ea typeface="+mj-ea"/>
                <a:cs typeface="+mj-cs"/>
              </a:rPr>
              <a:t>Positiva svar = Ja</a:t>
            </a:r>
            <a:br>
              <a:rPr lang="sv-SE" sz="2000" i="1" kern="1200" spc="-50" dirty="0">
                <a:solidFill>
                  <a:schemeClr val="accent4"/>
                </a:solidFill>
                <a:latin typeface="+mn-lt"/>
                <a:ea typeface="+mj-ea"/>
                <a:cs typeface="+mj-cs"/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</a:rPr>
              <a:t>Andel positiva svar i verksamheten/området jämfört med kommunen, länet och riket</a:t>
            </a:r>
            <a:endParaRPr lang="sv-SE" sz="2000" i="1" kern="1200" spc="-50" dirty="0">
              <a:solidFill>
                <a:schemeClr val="accent4"/>
              </a:solidFill>
              <a:latin typeface="+mn-lt"/>
              <a:ea typeface="+mj-ea"/>
              <a:cs typeface="+mj-cs"/>
            </a:endParaRPr>
          </a:p>
        </p:txBody>
      </p:sp>
      <p:graphicFrame>
        <p:nvGraphicFramePr>
          <p:cNvPr id="9" name="Diagram 15" descr="Diagrammet visar i vilken utsträckning respondenten trivs i sin boendemiljö.   Fördelat på riket, län, kommun och verksamhet/område. 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921834"/>
              </p:ext>
            </p:extLst>
          </p:nvPr>
        </p:nvGraphicFramePr>
        <p:xfrm>
          <a:off x="696170" y="1638300"/>
          <a:ext cx="9116424" cy="4718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Platshållare för sidfot 6"/>
          <p:cNvSpPr>
            <a:spLocks noGrp="1"/>
          </p:cNvSpPr>
          <p:nvPr>
            <p:ph type="ftr" sz="quarter" idx="3"/>
          </p:nvPr>
        </p:nvSpPr>
        <p:spPr>
          <a:xfrm>
            <a:off x="707923" y="6295895"/>
            <a:ext cx="8310459" cy="562105"/>
          </a:xfrm>
        </p:spPr>
        <p:txBody>
          <a:bodyPr/>
          <a:lstStyle/>
          <a:p>
            <a:r>
              <a:rPr lang="sv-SE" sz="1200" dirty="0"/>
              <a:t>Källa: Socialstyrelsen, Vad tycker de äldre om äldreomsorgen? 2025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7722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96414" y="619433"/>
            <a:ext cx="9810626" cy="447368"/>
          </a:xfrm>
        </p:spPr>
        <p:txBody>
          <a:bodyPr/>
          <a:lstStyle/>
          <a:p>
            <a:r>
              <a:rPr lang="sv-SE" dirty="0"/>
              <a:t>Mat och måltidsmiljö</a:t>
            </a:r>
            <a:br>
              <a:rPr lang="sv-SE" dirty="0"/>
            </a:br>
            <a:r>
              <a:rPr lang="sv-SE" sz="2000" b="0" i="1" dirty="0">
                <a:solidFill>
                  <a:srgbClr val="017CC1"/>
                </a:solidFill>
                <a:latin typeface="+mn-lt"/>
                <a:ea typeface="+mn-ea"/>
                <a:cs typeface="+mn-cs"/>
              </a:rPr>
              <a:t>Positiva svar = Mycket bra eller Ganska bra och Ja, alltid eller Oftast</a:t>
            </a:r>
            <a:br>
              <a:rPr lang="sv-SE" sz="2000" b="0" i="1" dirty="0">
                <a:solidFill>
                  <a:srgbClr val="017CC1"/>
                </a:solidFill>
                <a:latin typeface="+mn-lt"/>
                <a:ea typeface="+mn-ea"/>
                <a:cs typeface="+mn-cs"/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</a:rPr>
              <a:t>Andel positiva svar i verksamheten/området jämfört med kommunen, länet och riket</a:t>
            </a:r>
            <a:endParaRPr lang="sv-SE" sz="2000" b="0" i="1" dirty="0">
              <a:solidFill>
                <a:srgbClr val="017CC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4" name="Diagram 16" descr="Diagrammet visar hur respondenten bedömer maten och måltidsmiljön.   Fördelat på riket, län, kommun och verksamhet/område. 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9262300"/>
              </p:ext>
            </p:extLst>
          </p:nvPr>
        </p:nvGraphicFramePr>
        <p:xfrm>
          <a:off x="796413" y="1807285"/>
          <a:ext cx="8908025" cy="4330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ruta 1"/>
          <p:cNvSpPr txBox="1"/>
          <p:nvPr/>
        </p:nvSpPr>
        <p:spPr>
          <a:xfrm>
            <a:off x="924233" y="2438788"/>
            <a:ext cx="2340077" cy="62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Hur brukar maten smaka?</a:t>
            </a:r>
          </a:p>
          <a:p>
            <a:r>
              <a:rPr lang="sv-SE" sz="1200" i="1" dirty="0"/>
              <a:t>Mycket bra / Ganska bra </a:t>
            </a:r>
          </a:p>
          <a:p>
            <a:endParaRPr lang="sv-SE" sz="1050" dirty="0"/>
          </a:p>
        </p:txBody>
      </p:sp>
      <p:sp>
        <p:nvSpPr>
          <p:cNvPr id="11" name="textruta 1"/>
          <p:cNvSpPr txBox="1"/>
          <p:nvPr/>
        </p:nvSpPr>
        <p:spPr>
          <a:xfrm>
            <a:off x="924233" y="4127268"/>
            <a:ext cx="4090392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Upplever du att måltiderna på ditt äldreboende </a:t>
            </a:r>
          </a:p>
          <a:p>
            <a:r>
              <a:rPr lang="sv-SE" sz="1200" dirty="0"/>
              <a:t>är en trevlig stund på dagen?</a:t>
            </a:r>
          </a:p>
          <a:p>
            <a:r>
              <a:rPr lang="sv-SE" sz="1200" i="1" dirty="0"/>
              <a:t>Ja, alltid / Oftast </a:t>
            </a:r>
          </a:p>
          <a:p>
            <a:endParaRPr lang="sv-SE" sz="1050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3"/>
          </p:nvPr>
        </p:nvSpPr>
        <p:spPr>
          <a:xfrm>
            <a:off x="796415" y="6295895"/>
            <a:ext cx="8221968" cy="267235"/>
          </a:xfrm>
        </p:spPr>
        <p:txBody>
          <a:bodyPr/>
          <a:lstStyle/>
          <a:p>
            <a:r>
              <a:rPr lang="sv-SE" sz="1200" dirty="0"/>
              <a:t>Källa: Socialstyrelsen, Vad tycker de äldre om äldreomsorgen? 2025</a:t>
            </a:r>
          </a:p>
        </p:txBody>
      </p:sp>
      <p:sp>
        <p:nvSpPr>
          <p:cNvPr id="8" name="Platshållare för bildnummer 7" descr="Diagrammet visar hur respondenten bedömer maten och måltidsmiljön.   Fördelat på riket, län och kommun. 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3096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16077" y="589935"/>
            <a:ext cx="9694144" cy="1163559"/>
          </a:xfrm>
        </p:spPr>
        <p:txBody>
          <a:bodyPr/>
          <a:lstStyle/>
          <a:p>
            <a:r>
              <a:rPr lang="sv-SE" dirty="0"/>
              <a:t>Aktiviteter och möjlighet att komma utomhus</a:t>
            </a:r>
            <a:r>
              <a:rPr lang="sv-SE" sz="1600" b="0" i="1" dirty="0">
                <a:solidFill>
                  <a:srgbClr val="002B45"/>
                </a:solidFill>
              </a:rPr>
              <a:t> </a:t>
            </a:r>
            <a:br>
              <a:rPr lang="sv-SE" sz="1600" b="0" i="1" dirty="0">
                <a:solidFill>
                  <a:srgbClr val="002B45"/>
                </a:solidFill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  <a:ea typeface="+mn-ea"/>
                <a:cs typeface="+mn-cs"/>
              </a:rPr>
              <a:t>Positiva svar = Mycket nöjd/bra eller Ganska nöjd/bra</a:t>
            </a:r>
            <a:br>
              <a:rPr lang="sv-SE" sz="2000" b="0" i="1" dirty="0">
                <a:solidFill>
                  <a:srgbClr val="017CC1"/>
                </a:solidFill>
                <a:latin typeface="+mn-lt"/>
                <a:ea typeface="+mn-ea"/>
                <a:cs typeface="+mn-cs"/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</a:rPr>
              <a:t>Andel positiva svar i verksamheten/området jämfört med kommunen, länet och riket</a:t>
            </a:r>
            <a:endParaRPr lang="sv-SE" sz="2000" b="0" i="1" dirty="0">
              <a:solidFill>
                <a:srgbClr val="017CC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3" name="Diagram 20" descr="Diagrammet visar om respondenten är nöjd med de aktiviteter som erbjuds och om möjligheterna att komma utomhus är bra. Fördelat på riket, län, kommun och verksamhet/område.  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4953305"/>
              </p:ext>
            </p:extLst>
          </p:nvPr>
        </p:nvGraphicFramePr>
        <p:xfrm>
          <a:off x="816076" y="1753495"/>
          <a:ext cx="9120403" cy="45145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ruta 1"/>
          <p:cNvSpPr txBox="1"/>
          <p:nvPr/>
        </p:nvSpPr>
        <p:spPr>
          <a:xfrm>
            <a:off x="945874" y="2312615"/>
            <a:ext cx="2739771" cy="99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Hur nöjd eller missnöjd är du med de aktiviteter som erbjuds på ditt äldreboende?</a:t>
            </a:r>
          </a:p>
          <a:p>
            <a:r>
              <a:rPr lang="sv-SE" sz="1200" i="1" dirty="0"/>
              <a:t>Mycket nöjd / Ganska nöjd </a:t>
            </a:r>
          </a:p>
          <a:p>
            <a:endParaRPr lang="sv-SE" sz="1050" dirty="0"/>
          </a:p>
        </p:txBody>
      </p:sp>
      <p:sp>
        <p:nvSpPr>
          <p:cNvPr id="9" name="textruta 1"/>
          <p:cNvSpPr txBox="1"/>
          <p:nvPr/>
        </p:nvSpPr>
        <p:spPr>
          <a:xfrm>
            <a:off x="932744" y="4128852"/>
            <a:ext cx="2755673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Är möjligheterna att komma utomhus bra eller dåliga? </a:t>
            </a:r>
          </a:p>
          <a:p>
            <a:r>
              <a:rPr lang="sv-SE" sz="1200" i="1" dirty="0"/>
              <a:t>Mycket bra / Ganska bra </a:t>
            </a:r>
          </a:p>
          <a:p>
            <a:endParaRPr lang="sv-SE" sz="1050" dirty="0"/>
          </a:p>
        </p:txBody>
      </p:sp>
      <p:sp>
        <p:nvSpPr>
          <p:cNvPr id="11" name="Platshållare för sidfot 10"/>
          <p:cNvSpPr>
            <a:spLocks noGrp="1"/>
          </p:cNvSpPr>
          <p:nvPr>
            <p:ph type="ftr" sz="quarter" idx="3"/>
          </p:nvPr>
        </p:nvSpPr>
        <p:spPr>
          <a:xfrm>
            <a:off x="816077" y="6356350"/>
            <a:ext cx="8202305" cy="365124"/>
          </a:xfrm>
        </p:spPr>
        <p:txBody>
          <a:bodyPr/>
          <a:lstStyle/>
          <a:p>
            <a:r>
              <a:rPr lang="sv-SE" sz="1200" dirty="0"/>
              <a:t>Källa: Socialstyrelsen, Vad tycker de äldre om äldreomsorgen? 2025</a:t>
            </a:r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1456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64515" y="618915"/>
            <a:ext cx="9934820" cy="1108840"/>
          </a:xfrm>
        </p:spPr>
        <p:txBody>
          <a:bodyPr/>
          <a:lstStyle/>
          <a:p>
            <a:r>
              <a:rPr lang="sv-SE" dirty="0"/>
              <a:t>Hjälpens utförande</a:t>
            </a:r>
            <a:r>
              <a:rPr lang="sv-SE" sz="1600" b="0" i="1" dirty="0">
                <a:solidFill>
                  <a:srgbClr val="002B45"/>
                </a:solidFill>
              </a:rPr>
              <a:t> </a:t>
            </a:r>
            <a:br>
              <a:rPr lang="sv-SE" sz="1600" b="0" i="1" dirty="0">
                <a:solidFill>
                  <a:srgbClr val="002B45"/>
                </a:solidFill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  <a:ea typeface="+mn-ea"/>
                <a:cs typeface="+mn-cs"/>
              </a:rPr>
              <a:t>Positiva svar = Ja, alltid eller Oftast</a:t>
            </a:r>
            <a:br>
              <a:rPr lang="sv-SE" sz="2000" b="0" i="1" dirty="0">
                <a:solidFill>
                  <a:srgbClr val="017CC1"/>
                </a:solidFill>
                <a:latin typeface="+mn-lt"/>
                <a:ea typeface="+mn-ea"/>
                <a:cs typeface="+mn-cs"/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</a:rPr>
              <a:t>Andel positiva svar i verksamheten/området jämfört med kommunen, länet och riket</a:t>
            </a:r>
            <a:br>
              <a:rPr lang="sv-SE" sz="1600" b="0" i="1" dirty="0">
                <a:solidFill>
                  <a:srgbClr val="002B45"/>
                </a:solidFill>
              </a:rPr>
            </a:br>
            <a:br>
              <a:rPr lang="sv-SE" sz="1600" b="0" i="1" dirty="0">
                <a:solidFill>
                  <a:srgbClr val="002B45"/>
                </a:solidFill>
              </a:rPr>
            </a:br>
            <a:endParaRPr lang="sv-SE" dirty="0"/>
          </a:p>
        </p:txBody>
      </p:sp>
      <p:graphicFrame>
        <p:nvGraphicFramePr>
          <p:cNvPr id="14" name="Diagram 17" descr="Diagrammet visar hur respondenten bedömer hjälpens utförande. Fördelat på riket, län, kommun och verksamhet/område. 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5772128"/>
              </p:ext>
            </p:extLst>
          </p:nvPr>
        </p:nvGraphicFramePr>
        <p:xfrm>
          <a:off x="764514" y="1795434"/>
          <a:ext cx="9156234" cy="4585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ruta 1"/>
          <p:cNvSpPr txBox="1"/>
          <p:nvPr/>
        </p:nvSpPr>
        <p:spPr>
          <a:xfrm>
            <a:off x="910864" y="2269254"/>
            <a:ext cx="4318446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Brukar personalen ha tillräckligt med tid </a:t>
            </a:r>
          </a:p>
          <a:p>
            <a:r>
              <a:rPr lang="sv-SE" sz="1200" dirty="0"/>
              <a:t>för att kunna utföra sitt arbete hos dig?</a:t>
            </a:r>
          </a:p>
          <a:p>
            <a:r>
              <a:rPr lang="sv-SE" sz="1200" i="1" dirty="0"/>
              <a:t>Ja, alltid / Oftast </a:t>
            </a:r>
          </a:p>
          <a:p>
            <a:endParaRPr lang="sv-SE" sz="1050" dirty="0"/>
          </a:p>
        </p:txBody>
      </p:sp>
      <p:sp>
        <p:nvSpPr>
          <p:cNvPr id="11" name="textruta 1"/>
          <p:cNvSpPr txBox="1"/>
          <p:nvPr/>
        </p:nvSpPr>
        <p:spPr>
          <a:xfrm>
            <a:off x="910864" y="3342297"/>
            <a:ext cx="34054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Brukar personalen meddela dig i förväg om tillfälliga förändringar? T.ex. byte av personal, ändringar av olika aktiviteter etc.</a:t>
            </a:r>
          </a:p>
          <a:p>
            <a:r>
              <a:rPr lang="sv-SE" sz="1200" i="1" dirty="0"/>
              <a:t>Ja, alltid / Oftast </a:t>
            </a:r>
          </a:p>
        </p:txBody>
      </p:sp>
      <p:sp>
        <p:nvSpPr>
          <p:cNvPr id="12" name="textruta 1"/>
          <p:cNvSpPr txBox="1"/>
          <p:nvPr/>
        </p:nvSpPr>
        <p:spPr>
          <a:xfrm>
            <a:off x="917160" y="4630828"/>
            <a:ext cx="27193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Brukar du kunna påverka vid vilka tider du får hjälp? T.ex. tid för att duscha/ bada, gå och lägga dig etc.</a:t>
            </a:r>
          </a:p>
          <a:p>
            <a:r>
              <a:rPr lang="sv-SE" sz="1200" i="1" dirty="0"/>
              <a:t>Ja, alltid / Oftast </a:t>
            </a:r>
            <a:r>
              <a:rPr lang="sv-SE" sz="1200" dirty="0"/>
              <a:t> </a:t>
            </a:r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16</a:t>
            </a:fld>
            <a:endParaRPr lang="sv-SE"/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3"/>
          </p:nvPr>
        </p:nvSpPr>
        <p:spPr>
          <a:xfrm>
            <a:off x="764515" y="6356349"/>
            <a:ext cx="8253867" cy="365125"/>
          </a:xfrm>
        </p:spPr>
        <p:txBody>
          <a:bodyPr/>
          <a:lstStyle/>
          <a:p>
            <a:r>
              <a:rPr lang="sv-SE" sz="1200" dirty="0"/>
              <a:t>Källa: Socialstyrelsen, Vad tycker de äldre om äldreomsorgen? 2025</a:t>
            </a:r>
          </a:p>
        </p:txBody>
      </p:sp>
    </p:spTree>
    <p:extLst>
      <p:ext uri="{BB962C8B-B14F-4D97-AF65-F5344CB8AC3E}">
        <p14:creationId xmlns:p14="http://schemas.microsoft.com/office/powerpoint/2010/main" val="17201682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86581" y="668594"/>
            <a:ext cx="10134944" cy="1114164"/>
          </a:xfrm>
        </p:spPr>
        <p:txBody>
          <a:bodyPr/>
          <a:lstStyle/>
          <a:p>
            <a:r>
              <a:rPr lang="sv-SE" dirty="0"/>
              <a:t>Bemötande och inflytande</a:t>
            </a:r>
            <a:br>
              <a:rPr lang="sv-SE" sz="1600" b="0" i="1" dirty="0">
                <a:solidFill>
                  <a:srgbClr val="002B45"/>
                </a:solidFill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  <a:ea typeface="+mn-ea"/>
                <a:cs typeface="+mn-cs"/>
              </a:rPr>
              <a:t>Positiva svar = Ja, alltid eller Oftast</a:t>
            </a:r>
            <a:br>
              <a:rPr lang="sv-SE" sz="2000" b="0" i="1" dirty="0">
                <a:solidFill>
                  <a:srgbClr val="017CC1"/>
                </a:solidFill>
                <a:latin typeface="+mn-lt"/>
                <a:ea typeface="+mn-ea"/>
                <a:cs typeface="+mn-cs"/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</a:rPr>
              <a:t>Andel positiva svar i verksamheten/området jämfört med kommunen, länet och riket</a:t>
            </a:r>
            <a:endParaRPr lang="sv-SE" sz="2000" b="0" i="1" dirty="0">
              <a:solidFill>
                <a:srgbClr val="017CC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2" name="Diagram 18" descr="Diagrammet visar hur respondenterna upplever personalens bemötande och sitt inflytande. Fördelat på riket, län, kommun och verksamhet/område. 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802668281"/>
              </p:ext>
            </p:extLst>
          </p:nvPr>
        </p:nvGraphicFramePr>
        <p:xfrm>
          <a:off x="786582" y="1846217"/>
          <a:ext cx="9236984" cy="44365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ruta 1"/>
          <p:cNvSpPr txBox="1"/>
          <p:nvPr/>
        </p:nvSpPr>
        <p:spPr>
          <a:xfrm>
            <a:off x="786581" y="2442389"/>
            <a:ext cx="2719346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Brukar personalen bemöta dig på ett bra sätt?</a:t>
            </a:r>
          </a:p>
          <a:p>
            <a:r>
              <a:rPr lang="sv-SE" sz="1200" i="1" dirty="0"/>
              <a:t>Ja, alltid / Oftast </a:t>
            </a:r>
          </a:p>
          <a:p>
            <a:endParaRPr lang="sv-SE" sz="1050" dirty="0"/>
          </a:p>
        </p:txBody>
      </p:sp>
      <p:sp>
        <p:nvSpPr>
          <p:cNvPr id="10" name="textruta 1"/>
          <p:cNvSpPr txBox="1"/>
          <p:nvPr/>
        </p:nvSpPr>
        <p:spPr>
          <a:xfrm>
            <a:off x="786581" y="4270267"/>
            <a:ext cx="2719346" cy="99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Brukar personalen ta hänsyn till dina åsikter och önskemål om hur hjälpen ska utföras?</a:t>
            </a:r>
          </a:p>
          <a:p>
            <a:r>
              <a:rPr lang="sv-SE" sz="1200" i="1" dirty="0"/>
              <a:t>Ja, alltid / Oftast </a:t>
            </a:r>
          </a:p>
          <a:p>
            <a:endParaRPr lang="sv-SE" sz="1050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3"/>
          </p:nvPr>
        </p:nvSpPr>
        <p:spPr>
          <a:xfrm>
            <a:off x="786581" y="6356349"/>
            <a:ext cx="8231801" cy="365125"/>
          </a:xfrm>
        </p:spPr>
        <p:txBody>
          <a:bodyPr/>
          <a:lstStyle/>
          <a:p>
            <a:r>
              <a:rPr lang="sv-SE" sz="1200" dirty="0"/>
              <a:t>Källa: Socialstyrelsen, Vad tycker de äldre om äldreomsorgen? 2025</a:t>
            </a:r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269181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2"/>
          <p:cNvSpPr>
            <a:spLocks noGrp="1"/>
          </p:cNvSpPr>
          <p:nvPr>
            <p:ph type="title"/>
          </p:nvPr>
        </p:nvSpPr>
        <p:spPr>
          <a:xfrm>
            <a:off x="737419" y="648930"/>
            <a:ext cx="10030281" cy="1130096"/>
          </a:xfrm>
        </p:spPr>
        <p:txBody>
          <a:bodyPr/>
          <a:lstStyle/>
          <a:p>
            <a:r>
              <a:rPr lang="sv-SE" dirty="0"/>
              <a:t>Språk och kompetens</a:t>
            </a:r>
            <a:br>
              <a:rPr lang="sv-SE" dirty="0"/>
            </a:br>
            <a:r>
              <a:rPr lang="sv-SE" sz="2000" b="0" i="1" dirty="0">
                <a:solidFill>
                  <a:srgbClr val="017CC1"/>
                </a:solidFill>
                <a:latin typeface="+mn-lt"/>
              </a:rPr>
              <a:t>Positiva svar = Ja, alla eller Ja, flertalet </a:t>
            </a:r>
            <a:br>
              <a:rPr lang="sv-SE" sz="2000" b="0" i="1" dirty="0">
                <a:solidFill>
                  <a:srgbClr val="017CC1"/>
                </a:solidFill>
                <a:latin typeface="+mn-lt"/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</a:rPr>
              <a:t>Andel positiva svar i verksamheten/området jämfört med kommunen, länet och riket</a:t>
            </a:r>
            <a:endParaRPr lang="sv-SE" sz="2000" dirty="0">
              <a:solidFill>
                <a:srgbClr val="017CC1"/>
              </a:solidFill>
              <a:latin typeface="+mn-lt"/>
            </a:endParaRPr>
          </a:p>
        </p:txBody>
      </p:sp>
      <p:graphicFrame>
        <p:nvGraphicFramePr>
          <p:cNvPr id="12" name="PH19" descr="Diagrammet visar hur respondenterna upplever språk och kompetens hos personal. Fördelat på riket, län, kommun och verksamhet/område. 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403717818"/>
              </p:ext>
            </p:extLst>
          </p:nvPr>
        </p:nvGraphicFramePr>
        <p:xfrm>
          <a:off x="737418" y="1861375"/>
          <a:ext cx="9242323" cy="4412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textruta 1"/>
          <p:cNvSpPr txBox="1"/>
          <p:nvPr/>
        </p:nvSpPr>
        <p:spPr>
          <a:xfrm>
            <a:off x="737418" y="2493623"/>
            <a:ext cx="27373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Pratar och förstår personalen svenska tillräckligt bra för att ni ska förstå varandra?</a:t>
            </a:r>
            <a:br>
              <a:rPr lang="sv-SE" sz="1200" dirty="0"/>
            </a:br>
            <a:r>
              <a:rPr lang="sv-SE" sz="1200" i="1" dirty="0"/>
              <a:t>Ja, alla / Ja, flertalet</a:t>
            </a:r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3"/>
          </p:nvPr>
        </p:nvSpPr>
        <p:spPr>
          <a:xfrm>
            <a:off x="737420" y="6438699"/>
            <a:ext cx="6026367" cy="200426"/>
          </a:xfrm>
        </p:spPr>
        <p:txBody>
          <a:bodyPr/>
          <a:lstStyle/>
          <a:p>
            <a:r>
              <a:rPr lang="sv-SE" sz="1200" dirty="0"/>
              <a:t>Källa: Socialstyrelsen, Vad tycker de äldre om äldreomsorgen? 2025</a:t>
            </a:r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18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462407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76023" y="657398"/>
            <a:ext cx="9780410" cy="1161570"/>
          </a:xfrm>
        </p:spPr>
        <p:txBody>
          <a:bodyPr/>
          <a:lstStyle/>
          <a:p>
            <a:r>
              <a:rPr lang="sv-SE" dirty="0"/>
              <a:t>Trygghet och förtroende</a:t>
            </a:r>
            <a:r>
              <a:rPr lang="sv-SE" sz="1600" b="0" i="1" dirty="0">
                <a:solidFill>
                  <a:srgbClr val="002B45"/>
                </a:solidFill>
              </a:rPr>
              <a:t> </a:t>
            </a:r>
            <a:br>
              <a:rPr lang="sv-SE" sz="1600" b="0" i="1" dirty="0">
                <a:solidFill>
                  <a:srgbClr val="002B45"/>
                </a:solidFill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</a:rPr>
              <a:t>Positiva svar = Mycket tryggt eller Ganska tryggt och Ja, för alla eller Ja, för flertalet</a:t>
            </a:r>
            <a:br>
              <a:rPr lang="sv-SE" sz="2000" b="0" i="1" dirty="0">
                <a:solidFill>
                  <a:srgbClr val="017CC1"/>
                </a:solidFill>
                <a:latin typeface="+mn-lt"/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</a:rPr>
              <a:t>Andel positiva svar i verksamheten/området jämfört med kommunen, länet och riket</a:t>
            </a:r>
          </a:p>
        </p:txBody>
      </p:sp>
      <p:graphicFrame>
        <p:nvGraphicFramePr>
          <p:cNvPr id="12" name="Diagram 19" descr="Diagrammet visar hur respondenterna upplever trygghet och förtroende i det stöd de får. Fördelat på riket, län, kommun och verksamhet/område. 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053820435"/>
              </p:ext>
            </p:extLst>
          </p:nvPr>
        </p:nvGraphicFramePr>
        <p:xfrm>
          <a:off x="676023" y="1818969"/>
          <a:ext cx="9234332" cy="44686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ruta 1"/>
          <p:cNvSpPr txBox="1"/>
          <p:nvPr/>
        </p:nvSpPr>
        <p:spPr>
          <a:xfrm>
            <a:off x="1002892" y="2652156"/>
            <a:ext cx="2830962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Hur tryggt eller otryggt känns det att bo på ditt äldreboende?</a:t>
            </a:r>
          </a:p>
          <a:p>
            <a:r>
              <a:rPr lang="sv-SE" sz="1200" i="1" dirty="0"/>
              <a:t>Mycket tryggt / Ganska tryggt </a:t>
            </a:r>
          </a:p>
          <a:p>
            <a:endParaRPr lang="sv-SE" sz="1050" dirty="0"/>
          </a:p>
        </p:txBody>
      </p:sp>
      <p:sp>
        <p:nvSpPr>
          <p:cNvPr id="9" name="textruta 1"/>
          <p:cNvSpPr txBox="1"/>
          <p:nvPr/>
        </p:nvSpPr>
        <p:spPr>
          <a:xfrm>
            <a:off x="1002892" y="4442784"/>
            <a:ext cx="2981482" cy="99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Känner du förtroende för personalen på ditt äldreboende?</a:t>
            </a:r>
          </a:p>
          <a:p>
            <a:r>
              <a:rPr lang="sv-SE" sz="1200" i="1" dirty="0"/>
              <a:t>Ja, för alla i personalen / </a:t>
            </a:r>
          </a:p>
          <a:p>
            <a:r>
              <a:rPr lang="sv-SE" sz="1200" i="1" dirty="0"/>
              <a:t>Ja, för flertalet i personalen </a:t>
            </a:r>
          </a:p>
          <a:p>
            <a:endParaRPr lang="sv-SE" sz="1050" dirty="0"/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3"/>
          </p:nvPr>
        </p:nvSpPr>
        <p:spPr>
          <a:xfrm>
            <a:off x="676023" y="6405294"/>
            <a:ext cx="8261299" cy="267235"/>
          </a:xfrm>
        </p:spPr>
        <p:txBody>
          <a:bodyPr/>
          <a:lstStyle/>
          <a:p>
            <a:r>
              <a:rPr lang="sv-SE" sz="1200" dirty="0"/>
              <a:t>Källa: Socialstyrelsen, Vad tycker de äldre om äldreomsorgen? 2025</a:t>
            </a:r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>
          <a:xfrm>
            <a:off x="5629258" y="6287590"/>
            <a:ext cx="933484" cy="433886"/>
          </a:xfrm>
        </p:spPr>
        <p:txBody>
          <a:bodyPr/>
          <a:lstStyle/>
          <a:p>
            <a:fld id="{F3A1DABF-CD59-47A1-8187-10F3203EF599}" type="slidenum">
              <a:rPr lang="sv-SE" smtClean="0"/>
              <a:pPr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0033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89167" y="497151"/>
            <a:ext cx="8083520" cy="594803"/>
          </a:xfrm>
        </p:spPr>
        <p:txBody>
          <a:bodyPr/>
          <a:lstStyle/>
          <a:p>
            <a:r>
              <a:rPr lang="sv-SE" dirty="0">
                <a:solidFill>
                  <a:srgbClr val="017CC1"/>
                </a:solidFill>
              </a:rPr>
              <a:t>Resultaten för er verksamhet/område</a:t>
            </a:r>
          </a:p>
        </p:txBody>
      </p:sp>
      <p:sp>
        <p:nvSpPr>
          <p:cNvPr id="4" name="Platshållare för text 6"/>
          <p:cNvSpPr>
            <a:spLocks noGrp="1"/>
          </p:cNvSpPr>
          <p:nvPr>
            <p:ph type="body" sz="quarter" idx="13"/>
          </p:nvPr>
        </p:nvSpPr>
        <p:spPr>
          <a:xfrm>
            <a:off x="589167" y="998290"/>
            <a:ext cx="9343821" cy="4727808"/>
          </a:xfrm>
        </p:spPr>
        <p:txBody>
          <a:bodyPr/>
          <a:lstStyle/>
          <a:p>
            <a:pPr lvl="0"/>
            <a:r>
              <a:rPr lang="sv-SE" sz="2000" dirty="0"/>
              <a:t>Det här är en sammanställning av några av er verksamhets/områdes resultat. </a:t>
            </a:r>
          </a:p>
          <a:p>
            <a:pPr lvl="0"/>
            <a:r>
              <a:rPr lang="sv-SE" sz="2000" dirty="0">
                <a:solidFill>
                  <a:srgbClr val="002B45"/>
                </a:solidFill>
              </a:rPr>
              <a:t>Först visas era resultatet på frågan om den sammantagna nöjdheten. Därefter presenteras några av era resultat jämfört med er kommun, ert län och riket.</a:t>
            </a:r>
            <a:endParaRPr lang="sv-SE" sz="2000" dirty="0"/>
          </a:p>
          <a:p>
            <a:pPr lvl="0"/>
            <a:r>
              <a:rPr lang="sv-SE" sz="2000" dirty="0"/>
              <a:t>Jämförelser med andra verksamheter bör ske med försiktighet eftersom många verksamheter har ett litet antal svarande (7 som minst). </a:t>
            </a:r>
            <a:br>
              <a:rPr lang="sv-SE" sz="2000" dirty="0"/>
            </a:br>
            <a:br>
              <a:rPr lang="sv-SE" sz="2000" dirty="0"/>
            </a:br>
            <a:r>
              <a:rPr lang="sv-SE" sz="2000" dirty="0">
                <a:solidFill>
                  <a:srgbClr val="002B45"/>
                </a:solidFill>
              </a:rPr>
              <a:t>Enkäten och mer information om undersökningen finns på:</a:t>
            </a:r>
            <a:br>
              <a:rPr lang="sv-SE" sz="2000" dirty="0">
                <a:solidFill>
                  <a:srgbClr val="002B45"/>
                </a:solidFill>
              </a:rPr>
            </a:br>
            <a:r>
              <a:rPr lang="sv-SE" sz="2000" dirty="0">
                <a:hlinkClick r:id="rId2"/>
              </a:rPr>
              <a:t>https://www.socialstyrelsen.se/statistik-och-data/oppna-jamforelser/socialtjanst/aldreomsorg/vad-tycker-de-aldre-om-aldreomsorgen/</a:t>
            </a:r>
            <a:br>
              <a:rPr lang="sv-SE" sz="2000" dirty="0"/>
            </a:br>
            <a:endParaRPr lang="sv-SE" sz="2000" dirty="0"/>
          </a:p>
          <a:p>
            <a:pPr lvl="0"/>
            <a:br>
              <a:rPr lang="sv-SE" sz="1900" i="1" dirty="0"/>
            </a:br>
            <a:endParaRPr lang="sv-SE" sz="1900" dirty="0"/>
          </a:p>
          <a:p>
            <a:r>
              <a:rPr lang="sv-SE" sz="1900" i="1" dirty="0"/>
              <a:t> </a:t>
            </a:r>
            <a:endParaRPr lang="sv-SE" sz="1900" dirty="0"/>
          </a:p>
          <a:p>
            <a:br>
              <a:rPr lang="sv-SE" sz="1900" dirty="0"/>
            </a:br>
            <a:endParaRPr lang="sv-SE" sz="1900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021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44848" y="614833"/>
            <a:ext cx="9638291" cy="1154973"/>
          </a:xfrm>
        </p:spPr>
        <p:txBody>
          <a:bodyPr/>
          <a:lstStyle/>
          <a:p>
            <a:r>
              <a:rPr lang="sv-SE" dirty="0"/>
              <a:t>Tillgänglighet</a:t>
            </a:r>
            <a:br>
              <a:rPr lang="sv-SE" sz="1600" b="0" i="1" dirty="0">
                <a:solidFill>
                  <a:srgbClr val="002B45"/>
                </a:solidFill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</a:rPr>
              <a:t>Positiva svar = Mycket lätt eller Ganska lätt</a:t>
            </a:r>
            <a:br>
              <a:rPr lang="sv-SE" sz="2000" b="0" i="1" dirty="0">
                <a:solidFill>
                  <a:srgbClr val="017CC1"/>
                </a:solidFill>
                <a:latin typeface="+mn-lt"/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</a:rPr>
              <a:t>Andel positiva svar i verksamheten/området jämfört med kommunen, länet och riket</a:t>
            </a:r>
          </a:p>
        </p:txBody>
      </p:sp>
      <p:graphicFrame>
        <p:nvGraphicFramePr>
          <p:cNvPr id="13" name="Diagram 21" descr="Diagrammet visar hur respondenterna upplever tillgänglighet till sjuksköterska, läkare och personal på boendet. Fördelat på riket, län, kommun och verksamhet/område. 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7680638"/>
              </p:ext>
            </p:extLst>
          </p:nvPr>
        </p:nvGraphicFramePr>
        <p:xfrm>
          <a:off x="744850" y="1769806"/>
          <a:ext cx="9175897" cy="458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ruta 1"/>
          <p:cNvSpPr txBox="1"/>
          <p:nvPr/>
        </p:nvSpPr>
        <p:spPr>
          <a:xfrm>
            <a:off x="744849" y="2224685"/>
            <a:ext cx="4500360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Hur lätt eller svårt är det att få träffa </a:t>
            </a:r>
          </a:p>
          <a:p>
            <a:r>
              <a:rPr lang="sv-SE" sz="1200" dirty="0"/>
              <a:t>sjuksköterska vid behov? </a:t>
            </a:r>
          </a:p>
          <a:p>
            <a:r>
              <a:rPr lang="sv-SE" sz="1200" i="1" dirty="0"/>
              <a:t>Mycket lätt / Ganska lätt  </a:t>
            </a:r>
          </a:p>
          <a:p>
            <a:endParaRPr lang="sv-SE" sz="1050" dirty="0"/>
          </a:p>
        </p:txBody>
      </p:sp>
      <p:sp>
        <p:nvSpPr>
          <p:cNvPr id="10" name="textruta 1"/>
          <p:cNvSpPr txBox="1"/>
          <p:nvPr/>
        </p:nvSpPr>
        <p:spPr>
          <a:xfrm>
            <a:off x="718201" y="3386560"/>
            <a:ext cx="44656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Hur lätt eller svårt är det att få träffa </a:t>
            </a:r>
          </a:p>
          <a:p>
            <a:r>
              <a:rPr lang="sv-SE" sz="1200" dirty="0"/>
              <a:t>läkare vid behov? </a:t>
            </a:r>
          </a:p>
          <a:p>
            <a:r>
              <a:rPr lang="sv-SE" sz="1200" i="1" dirty="0"/>
              <a:t>Mycket lätt / Ganska lätt  </a:t>
            </a:r>
          </a:p>
          <a:p>
            <a:endParaRPr lang="sv-SE" sz="1200" dirty="0"/>
          </a:p>
        </p:txBody>
      </p:sp>
      <p:sp>
        <p:nvSpPr>
          <p:cNvPr id="11" name="textruta 1"/>
          <p:cNvSpPr txBox="1"/>
          <p:nvPr/>
        </p:nvSpPr>
        <p:spPr>
          <a:xfrm>
            <a:off x="744849" y="4591905"/>
            <a:ext cx="2743231" cy="99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Hur lätt eller svårt är det att få kontakt med personalen på ditt äldreboende, vid behov?</a:t>
            </a:r>
            <a:br>
              <a:rPr lang="sv-SE" sz="1200" dirty="0"/>
            </a:br>
            <a:r>
              <a:rPr lang="sv-SE" sz="1200" i="1" dirty="0"/>
              <a:t>Mycket lätt / Ganska lätt  </a:t>
            </a:r>
          </a:p>
          <a:p>
            <a:endParaRPr lang="sv-SE" sz="1050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3"/>
          </p:nvPr>
        </p:nvSpPr>
        <p:spPr>
          <a:xfrm>
            <a:off x="744851" y="6356350"/>
            <a:ext cx="5406273" cy="365125"/>
          </a:xfrm>
        </p:spPr>
        <p:txBody>
          <a:bodyPr/>
          <a:lstStyle/>
          <a:p>
            <a:r>
              <a:rPr lang="sv-SE" sz="1200" dirty="0"/>
              <a:t>Källa: Socialstyrelsen, Vad tycker de äldre om äldreomsorgen? 2025</a:t>
            </a:r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07940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94010" y="695536"/>
            <a:ext cx="9717236" cy="1081038"/>
          </a:xfrm>
        </p:spPr>
        <p:txBody>
          <a:bodyPr/>
          <a:lstStyle/>
          <a:p>
            <a:r>
              <a:rPr lang="sv-SE" dirty="0"/>
              <a:t>Hjälpen i sin helhet</a:t>
            </a:r>
            <a:r>
              <a:rPr lang="sv-SE" sz="1600" b="0" i="1" dirty="0">
                <a:solidFill>
                  <a:srgbClr val="002B45"/>
                </a:solidFill>
              </a:rPr>
              <a:t>  </a:t>
            </a:r>
            <a:r>
              <a:rPr lang="sv-SE" dirty="0"/>
              <a:t>och synpunkter</a:t>
            </a:r>
            <a:br>
              <a:rPr lang="sv-SE" sz="1600" b="0" i="1" dirty="0">
                <a:solidFill>
                  <a:srgbClr val="002B45"/>
                </a:solidFill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</a:rPr>
              <a:t>Positiva svar = Mycket nöjd eller Ganska nöjd och Ja</a:t>
            </a:r>
            <a:br>
              <a:rPr lang="sv-SE" sz="2000" b="0" i="1" dirty="0">
                <a:solidFill>
                  <a:srgbClr val="000000"/>
                </a:solidFill>
                <a:latin typeface="+mn-lt"/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</a:rPr>
              <a:t>Andel positiva svar i verksamheten/området jämfört med kommunen, länet och riket</a:t>
            </a:r>
            <a:endParaRPr lang="sv-SE" sz="2000" dirty="0">
              <a:latin typeface="+mn-lt"/>
            </a:endParaRPr>
          </a:p>
        </p:txBody>
      </p:sp>
      <p:graphicFrame>
        <p:nvGraphicFramePr>
          <p:cNvPr id="12" name="Diagram 22" descr="Diagrammet visar hur nöjda respondenterna är med äldreboendet som helhet och om de vet var de kan framföra synpunkter eller klagomål. Fördelat på riket, län, kommun och verksamhet/område. 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652266512"/>
              </p:ext>
            </p:extLst>
          </p:nvPr>
        </p:nvGraphicFramePr>
        <p:xfrm>
          <a:off x="794011" y="1889760"/>
          <a:ext cx="9168595" cy="44176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ruta 1"/>
          <p:cNvSpPr txBox="1"/>
          <p:nvPr/>
        </p:nvSpPr>
        <p:spPr>
          <a:xfrm>
            <a:off x="794011" y="2483203"/>
            <a:ext cx="3070066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Hur nöjd eller missnöjd är du </a:t>
            </a:r>
          </a:p>
          <a:p>
            <a:r>
              <a:rPr lang="sv-SE" sz="1200" dirty="0"/>
              <a:t>sammantaget med ditt äldreboende?</a:t>
            </a:r>
          </a:p>
          <a:p>
            <a:r>
              <a:rPr lang="sv-SE" sz="1200" i="1" dirty="0"/>
              <a:t>Mycket nöjd / Ganska nöjd </a:t>
            </a:r>
          </a:p>
          <a:p>
            <a:r>
              <a:rPr lang="sv-SE" sz="1050" dirty="0"/>
              <a:t> </a:t>
            </a:r>
          </a:p>
        </p:txBody>
      </p:sp>
      <p:sp>
        <p:nvSpPr>
          <p:cNvPr id="9" name="textruta 1"/>
          <p:cNvSpPr txBox="1"/>
          <p:nvPr/>
        </p:nvSpPr>
        <p:spPr>
          <a:xfrm>
            <a:off x="794011" y="4172840"/>
            <a:ext cx="30700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Vet du vart du ska vända dig om du vill framföra synpunkter eller klagomål på äldreboendet?</a:t>
            </a:r>
          </a:p>
          <a:p>
            <a:r>
              <a:rPr lang="sv-SE" sz="1200" i="1" dirty="0"/>
              <a:t>Ja</a:t>
            </a:r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3"/>
          </p:nvPr>
        </p:nvSpPr>
        <p:spPr>
          <a:xfrm>
            <a:off x="794010" y="6405294"/>
            <a:ext cx="5406273" cy="267235"/>
          </a:xfrm>
        </p:spPr>
        <p:txBody>
          <a:bodyPr/>
          <a:lstStyle/>
          <a:p>
            <a:r>
              <a:rPr lang="sv-SE" sz="1200" dirty="0"/>
              <a:t>Källa: Socialstyrelsen, Vad tycker de äldre om äldreomsorgen? 2025</a:t>
            </a:r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21830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ctrTitle"/>
          </p:nvPr>
        </p:nvSpPr>
        <p:spPr>
          <a:xfrm>
            <a:off x="1045789" y="1191237"/>
            <a:ext cx="10363200" cy="942849"/>
          </a:xfrm>
        </p:spPr>
        <p:txBody>
          <a:bodyPr/>
          <a:lstStyle/>
          <a:p>
            <a:r>
              <a:rPr lang="sv-SE" sz="3200" dirty="0"/>
              <a:t>Om</a:t>
            </a:r>
            <a:r>
              <a:rPr lang="sv-SE" dirty="0"/>
              <a:t> </a:t>
            </a:r>
            <a:r>
              <a:rPr lang="sv-SE" sz="3200" dirty="0"/>
              <a:t>undersökningen</a:t>
            </a:r>
          </a:p>
        </p:txBody>
      </p:sp>
      <p:pic>
        <p:nvPicPr>
          <p:cNvPr id="5" name="Platshållare för bild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88" b="51242"/>
          <a:stretch/>
        </p:blipFill>
        <p:spPr/>
      </p:pic>
    </p:spTree>
    <p:extLst>
      <p:ext uri="{BB962C8B-B14F-4D97-AF65-F5344CB8AC3E}">
        <p14:creationId xmlns:p14="http://schemas.microsoft.com/office/powerpoint/2010/main" val="25554383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>
          <a:xfrm>
            <a:off x="924232" y="664199"/>
            <a:ext cx="8355212" cy="924905"/>
          </a:xfrm>
        </p:spPr>
        <p:txBody>
          <a:bodyPr/>
          <a:lstStyle/>
          <a:p>
            <a:r>
              <a:rPr lang="sv-SE" dirty="0">
                <a:solidFill>
                  <a:srgbClr val="017CC1"/>
                </a:solidFill>
              </a:rPr>
              <a:t>Om undersökningen ”Vad tycker de äldre om äldreomsorgen?” 2025</a:t>
            </a:r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924232" y="1715678"/>
            <a:ext cx="8743104" cy="4006391"/>
          </a:xfrm>
        </p:spPr>
        <p:txBody>
          <a:bodyPr/>
          <a:lstStyle/>
          <a:p>
            <a:pPr marL="0" indent="0">
              <a:buNone/>
            </a:pPr>
            <a:r>
              <a:rPr lang="sv-SE" sz="2000" dirty="0"/>
              <a:t>Personer, 65 år och äldre, som den 31 december 2024 hade hemtjänst eller bodde på ett särskilt boende för äldre har fått möjlighet att besvara en enkät. 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sv-SE" sz="2000" dirty="0"/>
              <a:t>Syftet med undersökningen är att kartlägga de äldres uppfattning om sin äldreomsorg. Resultaten används huvudsakligen som underlag för utveckling och förbättring av omsorgen om de äldre.</a:t>
            </a:r>
            <a:br>
              <a:rPr lang="sv-SE" sz="2000" dirty="0"/>
            </a:br>
            <a:br>
              <a:rPr lang="sv-SE" sz="2000" dirty="0"/>
            </a:br>
            <a:r>
              <a:rPr lang="sv-SE" sz="2000" dirty="0"/>
              <a:t>Personer som enbart hade hemtjänstinsatser i form av matdistribution och/eller trygghetslarm, kvälls- natt- eller helginsats eller boendestöd ingick inte i undersökningen.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23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236939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3">
            <a:extLst>
              <a:ext uri="{FF2B5EF4-FFF2-40B4-BE49-F238E27FC236}">
                <a16:creationId xmlns:a16="http://schemas.microsoft.com/office/drawing/2014/main" id="{A5CCA6A7-9559-42E3-B1A1-A3CABD55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3897" y="648928"/>
            <a:ext cx="8335547" cy="1027473"/>
          </a:xfrm>
        </p:spPr>
        <p:txBody>
          <a:bodyPr/>
          <a:lstStyle/>
          <a:p>
            <a:r>
              <a:rPr lang="sv-SE" dirty="0">
                <a:solidFill>
                  <a:srgbClr val="017CC1"/>
                </a:solidFill>
              </a:rPr>
              <a:t>Mer om undersökningen ”Vad tycker de äldre om äldreomsorgen?” 2025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>
          <a:xfrm>
            <a:off x="943897" y="1676401"/>
            <a:ext cx="8335547" cy="4366180"/>
          </a:xfrm>
        </p:spPr>
        <p:txBody>
          <a:bodyPr/>
          <a:lstStyle/>
          <a:p>
            <a:pPr marL="0" indent="0">
              <a:buNone/>
            </a:pPr>
            <a:r>
              <a:rPr lang="sv-SE" sz="2000" dirty="0"/>
              <a:t>Undersökningen genomfördes från mitten av mars och sista svarsdag var den 25 maj 2025.</a:t>
            </a:r>
            <a:br>
              <a:rPr lang="sv-SE" sz="2000" dirty="0"/>
            </a:br>
            <a:endParaRPr lang="sv-SE" sz="2000" dirty="0"/>
          </a:p>
          <a:p>
            <a:pPr marL="0" indent="0">
              <a:buNone/>
            </a:pPr>
            <a:r>
              <a:rPr lang="sv-SE" sz="2000" dirty="0"/>
              <a:t>Socialstyrelsen ansvarar för redovisningen av data och de analyser som finns i rapporter och presentationsmaterial. Institutet för kvalitetsindikatorer AB har genomfört datainsamlingen på uppdrag av Socialstyrelsen.</a:t>
            </a:r>
            <a:br>
              <a:rPr lang="sv-SE" sz="2000" dirty="0"/>
            </a:br>
            <a:endParaRPr lang="sv-SE" sz="2000" dirty="0"/>
          </a:p>
          <a:p>
            <a:pPr marL="0" indent="0">
              <a:buNone/>
            </a:pPr>
            <a:r>
              <a:rPr lang="sv-SE" sz="2000" dirty="0"/>
              <a:t>På </a:t>
            </a:r>
            <a:r>
              <a:rPr lang="sv-SE" sz="2000" dirty="0">
                <a:hlinkClick r:id="rId2"/>
              </a:rPr>
              <a:t>www.socialstyrelsen.se</a:t>
            </a:r>
            <a:r>
              <a:rPr lang="sv-SE" sz="2000" dirty="0"/>
              <a:t> finns mer att läsa om de nationella resultaten. Resultat finns också redovisade, i Excelfiler samt i ett webbverktyg per län och stadsdel/kommun samt för verksamheter med minst 7 svarande.</a:t>
            </a:r>
          </a:p>
          <a:p>
            <a:pPr>
              <a:buNone/>
            </a:pP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24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22087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5">
            <a:extLst>
              <a:ext uri="{FF2B5EF4-FFF2-40B4-BE49-F238E27FC236}">
                <a16:creationId xmlns:a16="http://schemas.microsoft.com/office/drawing/2014/main" id="{257439E3-B720-BDFE-0B99-2891F88CB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40431" y="2678227"/>
            <a:ext cx="4911139" cy="1055530"/>
          </a:xfrm>
          <a:prstGeom prst="rect">
            <a:avLst/>
          </a:prstGeom>
        </p:spPr>
      </p:pic>
      <p:sp>
        <p:nvSpPr>
          <p:cNvPr id="2" name="Underrubrik 1">
            <a:extLst>
              <a:ext uri="{FF2B5EF4-FFF2-40B4-BE49-F238E27FC236}">
                <a16:creationId xmlns:a16="http://schemas.microsoft.com/office/drawing/2014/main" id="{24D07E41-0207-4195-8855-EF0C3C60C32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20838" y="5507038"/>
            <a:ext cx="9440862" cy="10556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72000" rIns="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Mer information finns på:</a:t>
            </a:r>
          </a:p>
          <a:p>
            <a:pPr marL="0" marR="0" lvl="0" indent="0" algn="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www.socialstyrelsen.se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v-S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4072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ctrTitle"/>
          </p:nvPr>
        </p:nvSpPr>
        <p:spPr>
          <a:xfrm>
            <a:off x="914400" y="1415963"/>
            <a:ext cx="10363200" cy="481455"/>
          </a:xfrm>
        </p:spPr>
        <p:txBody>
          <a:bodyPr/>
          <a:lstStyle/>
          <a:p>
            <a:r>
              <a:rPr lang="sv-SE" sz="3200" dirty="0"/>
              <a:t>Bakgrundsinformation</a:t>
            </a:r>
            <a:r>
              <a:rPr lang="sv-SE" dirty="0"/>
              <a:t> </a:t>
            </a:r>
            <a:r>
              <a:rPr lang="sv-SE" sz="3200" dirty="0"/>
              <a:t>om årets deltagare</a:t>
            </a:r>
          </a:p>
        </p:txBody>
      </p:sp>
      <p:pic>
        <p:nvPicPr>
          <p:cNvPr id="6" name="Platshållare för bild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" b="12981"/>
          <a:stretch/>
        </p:blipFill>
        <p:spPr>
          <a:xfrm>
            <a:off x="0" y="1548842"/>
            <a:ext cx="12192000" cy="5309158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</p:pic>
    </p:spTree>
    <p:extLst>
      <p:ext uri="{BB962C8B-B14F-4D97-AF65-F5344CB8AC3E}">
        <p14:creationId xmlns:p14="http://schemas.microsoft.com/office/powerpoint/2010/main" val="2125357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40169" y="654289"/>
            <a:ext cx="6951600" cy="595916"/>
          </a:xfrm>
        </p:spPr>
        <p:txBody>
          <a:bodyPr/>
          <a:lstStyle/>
          <a:p>
            <a:r>
              <a:rPr lang="sv-SE" spc="-30" dirty="0">
                <a:solidFill>
                  <a:srgbClr val="017CC1"/>
                </a:solidFill>
              </a:rPr>
              <a:t>Hur många svarade?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type="body" sz="quarter" idx="13"/>
          </p:nvPr>
        </p:nvSpPr>
        <p:spPr>
          <a:xfrm>
            <a:off x="740169" y="1161826"/>
            <a:ext cx="8545119" cy="4467187"/>
          </a:xfrm>
        </p:spPr>
        <p:txBody>
          <a:bodyPr/>
          <a:lstStyle/>
          <a:p>
            <a:r>
              <a:rPr lang="sv-SE" sz="2000"/>
              <a:t>Totalt svarade 32 322 personer på årets enkät för äldre inom särskilt boende, vilket är 43,7 % av de som hade möjlighet att delta.</a:t>
            </a:r>
          </a:p>
          <a:p>
            <a:endParaRPr lang="sv-SE" sz="2000" dirty="0"/>
          </a:p>
          <a:p>
            <a:r>
              <a:rPr lang="sv-SE" sz="2000"/>
              <a:t>Andelen svarande för Ronneby_Vidablicksvägen 1 var mellan 40 - 60 %.</a:t>
            </a:r>
          </a:p>
          <a:p>
            <a:endParaRPr lang="sv-SE" sz="2000" dirty="0"/>
          </a:p>
          <a:p>
            <a:pPr lvl="1">
              <a:spcBef>
                <a:spcPts val="800"/>
              </a:spcBef>
              <a:buSzPct val="115000"/>
            </a:pPr>
            <a:r>
              <a:rPr lang="sv-SE" dirty="0"/>
              <a:t>Deltagandet i er verksamhet/område redovisas som procentandel i intervall för att enskild persons svar inte ska riskera att röjas. </a:t>
            </a:r>
          </a:p>
          <a:p>
            <a:r>
              <a:rPr lang="sv-SE" sz="2400" dirty="0">
                <a:solidFill>
                  <a:srgbClr val="FF0000"/>
                </a:solidFill>
              </a:rPr>
              <a:t> </a:t>
            </a:r>
            <a:br>
              <a:rPr lang="sv-SE" sz="1900" dirty="0"/>
            </a:br>
            <a:endParaRPr lang="sv-SE" sz="1900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3"/>
          </p:nvPr>
        </p:nvSpPr>
        <p:spPr>
          <a:xfrm>
            <a:off x="740169" y="6405294"/>
            <a:ext cx="5406273" cy="267235"/>
          </a:xfrm>
        </p:spPr>
        <p:txBody>
          <a:bodyPr/>
          <a:lstStyle/>
          <a:p>
            <a:r>
              <a:rPr lang="sv-SE" sz="1200" dirty="0"/>
              <a:t>Källa: Socialstyrelsen, Vad tycker de äldre om äldreomsorgen? 2025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6542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2"/>
          <p:cNvSpPr>
            <a:spLocks noGrp="1"/>
          </p:cNvSpPr>
          <p:nvPr>
            <p:ph type="title"/>
          </p:nvPr>
        </p:nvSpPr>
        <p:spPr>
          <a:xfrm>
            <a:off x="793638" y="722811"/>
            <a:ext cx="8987056" cy="502425"/>
          </a:xfrm>
        </p:spPr>
        <p:txBody>
          <a:bodyPr/>
          <a:lstStyle/>
          <a:p>
            <a:r>
              <a:rPr lang="sv-SE" spc="-50" dirty="0"/>
              <a:t> Självupplevd  hälsa?</a:t>
            </a:r>
            <a:endParaRPr lang="sv-SE" spc="-30" dirty="0"/>
          </a:p>
        </p:txBody>
      </p:sp>
      <p:sp>
        <p:nvSpPr>
          <p:cNvPr id="13" name="textruta 12"/>
          <p:cNvSpPr txBox="1"/>
          <p:nvPr/>
        </p:nvSpPr>
        <p:spPr>
          <a:xfrm>
            <a:off x="793638" y="1223919"/>
            <a:ext cx="72070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>
                <a:solidFill>
                  <a:schemeClr val="accent4"/>
                </a:solidFill>
              </a:rPr>
              <a:t>Hur bedömer du ditt allmänna hälsotillstånd?</a:t>
            </a:r>
          </a:p>
        </p:txBody>
      </p:sp>
      <p:graphicFrame>
        <p:nvGraphicFramePr>
          <p:cNvPr id="8" name="Chart 7" descr="Diagrammet visar hur respondenterna bedömt sitt allmänna hälsotillstånd. 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8437543"/>
              </p:ext>
            </p:extLst>
          </p:nvPr>
        </p:nvGraphicFramePr>
        <p:xfrm>
          <a:off x="1767840" y="1549937"/>
          <a:ext cx="7604759" cy="4806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Platshållare för sidfot 13"/>
          <p:cNvSpPr>
            <a:spLocks noGrp="1"/>
          </p:cNvSpPr>
          <p:nvPr>
            <p:ph type="ftr" sz="quarter" idx="3"/>
          </p:nvPr>
        </p:nvSpPr>
        <p:spPr>
          <a:xfrm>
            <a:off x="648929" y="6356350"/>
            <a:ext cx="4980329" cy="384721"/>
          </a:xfrm>
        </p:spPr>
        <p:txBody>
          <a:bodyPr/>
          <a:lstStyle/>
          <a:p>
            <a:r>
              <a:rPr lang="sv-SE" sz="1200" dirty="0"/>
              <a:t>Källa: Socialstyrelsen, Vad tycker de äldre om äldreomsorgen? 2025</a:t>
            </a:r>
          </a:p>
        </p:txBody>
      </p:sp>
      <p:sp>
        <p:nvSpPr>
          <p:cNvPr id="12" name="Platshållare för bildnumm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893309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 descr="Diagrammet visar i vilken utsträckning respondenterna har besvär av ängslan, oro eller ångest. "/>
          <p:cNvSpPr>
            <a:spLocks noGrp="1"/>
          </p:cNvSpPr>
          <p:nvPr>
            <p:ph type="title"/>
          </p:nvPr>
        </p:nvSpPr>
        <p:spPr>
          <a:xfrm>
            <a:off x="983227" y="687600"/>
            <a:ext cx="8908398" cy="489547"/>
          </a:xfrm>
        </p:spPr>
        <p:txBody>
          <a:bodyPr/>
          <a:lstStyle/>
          <a:p>
            <a:r>
              <a:rPr lang="sv-SE" spc="-50" dirty="0"/>
              <a:t>Besvär av ängslan, oro eller ångest</a:t>
            </a:r>
            <a:endParaRPr lang="sv-SE" spc="-30" dirty="0"/>
          </a:p>
        </p:txBody>
      </p:sp>
      <p:sp>
        <p:nvSpPr>
          <p:cNvPr id="13" name="textruta 12"/>
          <p:cNvSpPr txBox="1"/>
          <p:nvPr/>
        </p:nvSpPr>
        <p:spPr>
          <a:xfrm>
            <a:off x="889797" y="1177147"/>
            <a:ext cx="80302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>
                <a:solidFill>
                  <a:schemeClr val="accent4"/>
                </a:solidFill>
              </a:rPr>
              <a:t>Har du besvär av ängslan, oro eller ångest?</a:t>
            </a:r>
          </a:p>
        </p:txBody>
      </p:sp>
      <p:graphicFrame>
        <p:nvGraphicFramePr>
          <p:cNvPr id="7" name="Chart 7" descr="Diagrammet visar i vilken utsträckning respondenterna har besvär av ängslan, oro eller ångest. ">
            <a:extLst>
              <a:ext uri="{FF2B5EF4-FFF2-40B4-BE49-F238E27FC236}">
                <a16:creationId xmlns:a16="http://schemas.microsoft.com/office/drawing/2014/main" id="{53903F9E-6CEB-4EE7-81FE-E693D6E2AA4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3609640"/>
              </p:ext>
            </p:extLst>
          </p:nvPr>
        </p:nvGraphicFramePr>
        <p:xfrm>
          <a:off x="1283506" y="1561868"/>
          <a:ext cx="8908397" cy="4794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Platshållare för sidfot 13"/>
          <p:cNvSpPr>
            <a:spLocks noGrp="1"/>
          </p:cNvSpPr>
          <p:nvPr>
            <p:ph type="ftr" sz="quarter" idx="3"/>
          </p:nvPr>
        </p:nvSpPr>
        <p:spPr>
          <a:xfrm>
            <a:off x="983227" y="6340961"/>
            <a:ext cx="8035155" cy="400110"/>
          </a:xfrm>
        </p:spPr>
        <p:txBody>
          <a:bodyPr/>
          <a:lstStyle/>
          <a:p>
            <a:r>
              <a:rPr lang="sv-SE" sz="1200" dirty="0"/>
              <a:t>Källa: Socialstyrelsen, Vad tycker de äldre om äldreomsorgen? 2025</a:t>
            </a:r>
          </a:p>
        </p:txBody>
      </p:sp>
      <p:sp>
        <p:nvSpPr>
          <p:cNvPr id="12" name="Platshållare för bildnumm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74386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2"/>
          <p:cNvSpPr>
            <a:spLocks noGrp="1"/>
          </p:cNvSpPr>
          <p:nvPr>
            <p:ph type="title"/>
          </p:nvPr>
        </p:nvSpPr>
        <p:spPr>
          <a:xfrm>
            <a:off x="636889" y="677732"/>
            <a:ext cx="9720000" cy="446698"/>
          </a:xfrm>
        </p:spPr>
        <p:txBody>
          <a:bodyPr/>
          <a:lstStyle/>
          <a:p>
            <a:r>
              <a:rPr lang="sv-SE" spc="-50" dirty="0"/>
              <a:t>Besvär av ensamhet </a:t>
            </a:r>
            <a:endParaRPr lang="sv-SE" spc="-30" dirty="0"/>
          </a:p>
        </p:txBody>
      </p:sp>
      <p:sp>
        <p:nvSpPr>
          <p:cNvPr id="16" name="textruta 15"/>
          <p:cNvSpPr txBox="1"/>
          <p:nvPr/>
        </p:nvSpPr>
        <p:spPr>
          <a:xfrm>
            <a:off x="562823" y="1129409"/>
            <a:ext cx="92831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900" dirty="0">
                <a:solidFill>
                  <a:schemeClr val="accent4"/>
                </a:solidFill>
              </a:rPr>
              <a:t>Händer det att du </a:t>
            </a:r>
            <a:r>
              <a:rPr lang="sv-SE" sz="2000" dirty="0">
                <a:solidFill>
                  <a:schemeClr val="accent4"/>
                </a:solidFill>
              </a:rPr>
              <a:t>besväras</a:t>
            </a:r>
            <a:r>
              <a:rPr lang="sv-SE" sz="1900" dirty="0">
                <a:solidFill>
                  <a:schemeClr val="accent4"/>
                </a:solidFill>
              </a:rPr>
              <a:t> av ensamhet?</a:t>
            </a:r>
          </a:p>
        </p:txBody>
      </p:sp>
      <p:graphicFrame>
        <p:nvGraphicFramePr>
          <p:cNvPr id="10" name="Diagram 6_2" descr="Diagrammet visar i vilken utsträckning respondenterna besväras av ensamhet. ">
            <a:extLst>
              <a:ext uri="{FF2B5EF4-FFF2-40B4-BE49-F238E27FC236}">
                <a16:creationId xmlns:a16="http://schemas.microsoft.com/office/drawing/2014/main" id="{5A3DB71D-1E0A-44F0-A536-869CA6877D1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8708566"/>
              </p:ext>
            </p:extLst>
          </p:nvPr>
        </p:nvGraphicFramePr>
        <p:xfrm>
          <a:off x="1159983" y="1438275"/>
          <a:ext cx="7705949" cy="4981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Platshållare för sidfot 13"/>
          <p:cNvSpPr>
            <a:spLocks noGrp="1"/>
          </p:cNvSpPr>
          <p:nvPr>
            <p:ph type="ftr" sz="quarter" idx="3"/>
          </p:nvPr>
        </p:nvSpPr>
        <p:spPr>
          <a:xfrm>
            <a:off x="689727" y="6390734"/>
            <a:ext cx="5406273" cy="267235"/>
          </a:xfrm>
        </p:spPr>
        <p:txBody>
          <a:bodyPr/>
          <a:lstStyle/>
          <a:p>
            <a:r>
              <a:rPr lang="sv-SE" sz="1200" dirty="0"/>
              <a:t>Källa: Socialstyrelsen, Vad tycker de äldre om äldreomsorgen? 2025</a:t>
            </a:r>
          </a:p>
        </p:txBody>
      </p:sp>
      <p:sp>
        <p:nvSpPr>
          <p:cNvPr id="12" name="Platshållare för bildnummer 11"/>
          <p:cNvSpPr>
            <a:spLocks noGrp="1"/>
          </p:cNvSpPr>
          <p:nvPr>
            <p:ph type="sldNum" sz="quarter" idx="12"/>
          </p:nvPr>
        </p:nvSpPr>
        <p:spPr>
          <a:xfrm>
            <a:off x="5629258" y="6419486"/>
            <a:ext cx="933484" cy="365125"/>
          </a:xfrm>
        </p:spPr>
        <p:txBody>
          <a:bodyPr/>
          <a:lstStyle/>
          <a:p>
            <a:fld id="{F3A1DABF-CD59-47A1-8187-10F3203EF599}" type="slidenum">
              <a:rPr lang="sv-SE" smtClean="0"/>
              <a:pPr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4421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65EFC524-6DB6-4C9A-A196-79AD97A422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5789" y="1386348"/>
            <a:ext cx="10363200" cy="648929"/>
          </a:xfrm>
        </p:spPr>
        <p:txBody>
          <a:bodyPr/>
          <a:lstStyle/>
          <a:p>
            <a:r>
              <a:rPr lang="sv-SE" sz="3200" dirty="0"/>
              <a:t>Resultatöversikt år 2025</a:t>
            </a:r>
          </a:p>
        </p:txBody>
      </p:sp>
      <p:pic>
        <p:nvPicPr>
          <p:cNvPr id="5" name="Platshållare för bild 4">
            <a:extLst>
              <a:ext uri="{FF2B5EF4-FFF2-40B4-BE49-F238E27FC236}">
                <a16:creationId xmlns:a16="http://schemas.microsoft.com/office/drawing/2014/main" id="{C7B6268B-F284-48EB-84A7-6067ABC83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8525" b="18525"/>
          <a:stretch>
            <a:fillRect/>
          </a:stretch>
        </p:blipFill>
        <p:spPr>
          <a:xfrm>
            <a:off x="0" y="1548841"/>
            <a:ext cx="12196800" cy="5309159"/>
          </a:xfrm>
        </p:spPr>
      </p:pic>
    </p:spTree>
    <p:extLst>
      <p:ext uri="{BB962C8B-B14F-4D97-AF65-F5344CB8AC3E}">
        <p14:creationId xmlns:p14="http://schemas.microsoft.com/office/powerpoint/2010/main" val="3997416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48558" y="525671"/>
            <a:ext cx="6951600" cy="634273"/>
          </a:xfrm>
        </p:spPr>
        <p:txBody>
          <a:bodyPr/>
          <a:lstStyle/>
          <a:p>
            <a:r>
              <a:rPr lang="sv-SE" spc="-50" dirty="0">
                <a:solidFill>
                  <a:srgbClr val="017CC1"/>
                </a:solidFill>
              </a:rPr>
              <a:t>Andel positiva svar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type="body" sz="quarter" idx="13"/>
          </p:nvPr>
        </p:nvSpPr>
        <p:spPr>
          <a:xfrm>
            <a:off x="748559" y="1159944"/>
            <a:ext cx="8659054" cy="5018435"/>
          </a:xfrm>
        </p:spPr>
        <p:txBody>
          <a:bodyPr/>
          <a:lstStyle/>
          <a:p>
            <a:r>
              <a:rPr lang="sv-SE" sz="2000" dirty="0"/>
              <a:t>Resultaten som redovisas här är de sammanslagna andelarna positiva svar per fråga. De positiva svarsalternativen är vanligtvis två på varje fråga till exempel ”Mycket bra” och ”Ganska bra”. </a:t>
            </a:r>
            <a:br>
              <a:rPr lang="sv-SE" sz="2000" dirty="0"/>
            </a:br>
            <a:br>
              <a:rPr lang="sv-SE" sz="2000" dirty="0"/>
            </a:br>
            <a:r>
              <a:rPr lang="sv-SE" sz="2000" dirty="0"/>
              <a:t>För närmare redovisning av vilka svarsalternativ som klassas som positiva, se ”Tabellbilagan” som ligger under ”Tillhörande dokument och bilagor” under ”Resultat 2025” på:</a:t>
            </a:r>
            <a:br>
              <a:rPr lang="sv-SE" sz="2000" dirty="0"/>
            </a:br>
            <a:br>
              <a:rPr lang="sv-SE" sz="2000" dirty="0"/>
            </a:br>
            <a:r>
              <a:rPr lang="sv-SE" sz="2000" dirty="0">
                <a:hlinkClick r:id="rId2"/>
              </a:rPr>
              <a:t>https://www.socialstyrelsen.se/statistik-och-data/oppna-jamforelser/socialtjanst/aldreomsorg/vad-tycker-de-aldre-om-aldreomsorgen/</a:t>
            </a:r>
            <a:endParaRPr lang="sv-SE" sz="2000" dirty="0"/>
          </a:p>
          <a:p>
            <a:br>
              <a:rPr lang="sv-SE" sz="1900" dirty="0"/>
            </a:br>
            <a:endParaRPr lang="sv-SE" sz="1900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8598527"/>
      </p:ext>
    </p:extLst>
  </p:cSld>
  <p:clrMapOvr>
    <a:masterClrMapping/>
  </p:clrMapOvr>
</p:sld>
</file>

<file path=ppt/theme/theme1.xml><?xml version="1.0" encoding="utf-8"?>
<a:theme xmlns:a="http://schemas.openxmlformats.org/drawingml/2006/main" name="SoS-tema">
  <a:themeElements>
    <a:clrScheme name="SoS">
      <a:dk1>
        <a:srgbClr val="000000"/>
      </a:dk1>
      <a:lt1>
        <a:srgbClr val="FFFFFF"/>
      </a:lt1>
      <a:dk2>
        <a:srgbClr val="F8F2E8"/>
      </a:dk2>
      <a:lt2>
        <a:srgbClr val="FCFAF7"/>
      </a:lt2>
      <a:accent1>
        <a:srgbClr val="002B45"/>
      </a:accent1>
      <a:accent2>
        <a:srgbClr val="00385C"/>
      </a:accent2>
      <a:accent3>
        <a:srgbClr val="005892"/>
      </a:accent3>
      <a:accent4>
        <a:srgbClr val="017CC1"/>
      </a:accent4>
      <a:accent5>
        <a:srgbClr val="DBF0F6"/>
      </a:accent5>
      <a:accent6>
        <a:srgbClr val="EBFAFC"/>
      </a:accent6>
      <a:hlink>
        <a:srgbClr val="0563C1"/>
      </a:hlink>
      <a:folHlink>
        <a:srgbClr val="954F72"/>
      </a:folHlink>
    </a:clrScheme>
    <a:fontScheme name="PPT SoS">
      <a:majorFont>
        <a:latin typeface="Noto Sans"/>
        <a:ea typeface=""/>
        <a:cs typeface=""/>
      </a:majorFont>
      <a:minorFont>
        <a:latin typeface="Noto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SoS Mörkblå 1">
      <a:srgbClr val="112B43"/>
    </a:custClr>
    <a:custClr name="SoS Mörkblå 2">
      <a:srgbClr val="11385A"/>
    </a:custClr>
    <a:custClr name="SoS Blå 1">
      <a:srgbClr val="005892"/>
    </a:custClr>
    <a:custClr name="SoS Blå 2">
      <a:srgbClr val="017CC0"/>
    </a:custClr>
    <a:custClr name="SoS Ljusblå 1">
      <a:srgbClr val="DBEEF5"/>
    </a:custClr>
    <a:custClr name="SoS Ljusblå 2">
      <a:srgbClr val="EBF6F9"/>
    </a:custClr>
    <a:custClr name="Vit">
      <a:srgbClr val="FFFFFF"/>
    </a:custClr>
    <a:custClr name="Vit">
      <a:srgbClr val="FFFFFF"/>
    </a:custClr>
    <a:custClr name="SoS Beige 1">
      <a:srgbClr val="F7F1E7"/>
    </a:custClr>
    <a:custClr name="Sos Beige 2">
      <a:srgbClr val="FCFAF5"/>
    </a:custClr>
    <a:custClr name="SoS Gul 1">
      <a:srgbClr val="B27B2A"/>
    </a:custClr>
    <a:custClr name="SoS Gul 2">
      <a:srgbClr val="ECB94F"/>
    </a:custClr>
    <a:custClr name="SoS Gul 3">
      <a:srgbClr val="F9E0A7"/>
    </a:custClr>
    <a:custClr name="SoS Lila 1">
      <a:srgbClr val="9A4392"/>
    </a:custClr>
    <a:custClr name="SoS Lila 2">
      <a:srgbClr val="BE67C0"/>
    </a:custClr>
    <a:custClr name="SoS Lila 3">
      <a:srgbClr val="ECCFE9"/>
    </a:custClr>
    <a:custClr name="Vit">
      <a:srgbClr val="FFFFFF"/>
    </a:custClr>
    <a:custClr name="Vit">
      <a:srgbClr val="FFFFFF"/>
    </a:custClr>
    <a:custClr name="Vit">
      <a:srgbClr val="FFFFFF"/>
    </a:custClr>
    <a:custClr name="Vit">
      <a:srgbClr val="FFFFFF"/>
    </a:custClr>
    <a:custClr name="SoS Grön 1">
      <a:srgbClr val="008276"/>
    </a:custClr>
    <a:custClr name="SoS Grön 2">
      <a:srgbClr val="00A380"/>
    </a:custClr>
    <a:custClr name="SoS Grön 3">
      <a:srgbClr val="79D3C5"/>
    </a:custClr>
    <a:custClr name="SoS Orange 1">
      <a:srgbClr val="C85135"/>
    </a:custClr>
    <a:custClr name="SoS Orange 2">
      <a:srgbClr val="EB805F"/>
    </a:custClr>
    <a:custClr name="SoS Orange 3">
      <a:srgbClr val="F7CAAC"/>
    </a:custClr>
  </a:custClrLst>
  <a:extLst>
    <a:ext uri="{05A4C25C-085E-4340-85A3-A5531E510DB2}">
      <thm15:themeFamily xmlns:thm15="http://schemas.microsoft.com/office/thememl/2012/main" name="SoS ny 231116_SL.potx" id="{7C4AB029-6068-4E10-B1C6-449849E81B91}" vid="{123DBE21-5145-46A2-A636-D0509A6B71AD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Standardmall</Template>
  <TotalTime>385</TotalTime>
  <Words>1427</Words>
  <Application>Microsoft Office PowerPoint</Application>
  <PresentationFormat>Bredbild</PresentationFormat>
  <Paragraphs>159</Paragraphs>
  <Slides>25</Slides>
  <Notes>15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25</vt:i4>
      </vt:variant>
    </vt:vector>
  </HeadingPairs>
  <TitlesOfParts>
    <vt:vector size="29" baseType="lpstr">
      <vt:lpstr>Arial</vt:lpstr>
      <vt:lpstr>Calibri</vt:lpstr>
      <vt:lpstr>Noto Sans</vt:lpstr>
      <vt:lpstr>SoS-tema</vt:lpstr>
      <vt:lpstr>Vad tycker de äldre om äldreomsorgen? 2025</vt:lpstr>
      <vt:lpstr>Resultaten för er verksamhet/område</vt:lpstr>
      <vt:lpstr>Bakgrundsinformation om årets deltagare</vt:lpstr>
      <vt:lpstr>Hur många svarade?</vt:lpstr>
      <vt:lpstr> Självupplevd  hälsa?</vt:lpstr>
      <vt:lpstr>Besvär av ängslan, oro eller ångest</vt:lpstr>
      <vt:lpstr>Besvär av ensamhet </vt:lpstr>
      <vt:lpstr>Resultatöversikt år 2025</vt:lpstr>
      <vt:lpstr>Andel positiva svar</vt:lpstr>
      <vt:lpstr>Sammantagen nöjdhet</vt:lpstr>
      <vt:lpstr>Sammantagen nöjdhet  </vt:lpstr>
      <vt:lpstr>Några av verksamheten/områdets resultat jämfört med kommunen, länet och riket</vt:lpstr>
      <vt:lpstr>Boendemiljö Positiva svar = Ja Andel positiva svar i verksamheten/området jämfört med kommunen, länet och riket</vt:lpstr>
      <vt:lpstr>Mat och måltidsmiljö Positiva svar = Mycket bra eller Ganska bra och Ja, alltid eller Oftast Andel positiva svar i verksamheten/området jämfört med kommunen, länet och riket</vt:lpstr>
      <vt:lpstr>Aktiviteter och möjlighet att komma utomhus  Positiva svar = Mycket nöjd/bra eller Ganska nöjd/bra Andel positiva svar i verksamheten/området jämfört med kommunen, länet och riket</vt:lpstr>
      <vt:lpstr>Hjälpens utförande  Positiva svar = Ja, alltid eller Oftast Andel positiva svar i verksamheten/området jämfört med kommunen, länet och riket  </vt:lpstr>
      <vt:lpstr>Bemötande och inflytande Positiva svar = Ja, alltid eller Oftast Andel positiva svar i verksamheten/området jämfört med kommunen, länet och riket</vt:lpstr>
      <vt:lpstr>Språk och kompetens Positiva svar = Ja, alla eller Ja, flertalet  Andel positiva svar i verksamheten/området jämfört med kommunen, länet och riket</vt:lpstr>
      <vt:lpstr>Trygghet och förtroende  Positiva svar = Mycket tryggt eller Ganska tryggt och Ja, för alla eller Ja, för flertalet Andel positiva svar i verksamheten/området jämfört med kommunen, länet och riket</vt:lpstr>
      <vt:lpstr>Tillgänglighet Positiva svar = Mycket lätt eller Ganska lätt Andel positiva svar i verksamheten/området jämfört med kommunen, länet och riket</vt:lpstr>
      <vt:lpstr>Hjälpen i sin helhet  och synpunkter Positiva svar = Mycket nöjd eller Ganska nöjd och Ja Andel positiva svar i verksamheten/området jämfört med kommunen, länet och riket</vt:lpstr>
      <vt:lpstr>Om undersökningen</vt:lpstr>
      <vt:lpstr>Om undersökningen ”Vad tycker de äldre om äldreomsorgen?” 2025</vt:lpstr>
      <vt:lpstr>Mer om undersökningen ”Vad tycker de äldre om äldreomsorgen?” 2025</vt:lpstr>
      <vt:lpstr>Mer information finns på: www.socialstyrelsen.se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Vad tycker de äldre om äldreomsorgen? 2024</dc:title>
  <dc:creator>Holm, Carolin</dc:creator>
  <cp:lastModifiedBy>Bodil Evaldsson</cp:lastModifiedBy>
  <cp:revision>45</cp:revision>
  <dcterms:created xsi:type="dcterms:W3CDTF">2024-07-05T18:57:11Z</dcterms:created>
  <dcterms:modified xsi:type="dcterms:W3CDTF">2026-03-23T12:41:05Z</dcterms:modified>
</cp:coreProperties>
</file>