
<file path=[Content_Types].xml><?xml version="1.0" encoding="utf-8"?>
<Types xmlns="http://schemas.openxmlformats.org/package/2006/content-types">
  <Default Extension="emf" ContentType="image/x-emf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4"/>
  </p:sldMasterIdLst>
  <p:sldIdLst>
    <p:sldId id="256" r:id="rId5"/>
    <p:sldId id="257" r:id="rId6"/>
    <p:sldId id="259" r:id="rId7"/>
    <p:sldId id="258" r:id="rId8"/>
    <p:sldId id="287" r:id="rId9"/>
    <p:sldId id="295" r:id="rId10"/>
    <p:sldId id="293" r:id="rId11"/>
    <p:sldId id="296" r:id="rId12"/>
    <p:sldId id="289" r:id="rId13"/>
    <p:sldId id="297" r:id="rId14"/>
    <p:sldId id="290" r:id="rId15"/>
    <p:sldId id="298" r:id="rId16"/>
    <p:sldId id="291" r:id="rId17"/>
    <p:sldId id="299" r:id="rId18"/>
    <p:sldId id="292" r:id="rId19"/>
  </p:sldIdLst>
  <p:sldSz cx="12192000" cy="6858000"/>
  <p:notesSz cx="12192000" cy="6858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0A6F99-8FD8-4131-B0A4-9BB3051E8268}" v="3" dt="2022-08-22T08:29:32.69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79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579217"/>
            <a:ext cx="1825538" cy="128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853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0819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4264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537321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sv-SE" dirty="0"/>
              <a:t>Klicka på ikonen för att infoga en bild.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800" y="5652000"/>
            <a:ext cx="1352250" cy="95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17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ista sida -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 8"/>
          <p:cNvGrpSpPr/>
          <p:nvPr/>
        </p:nvGrpSpPr>
        <p:grpSpPr>
          <a:xfrm>
            <a:off x="0" y="-43962"/>
            <a:ext cx="12192000" cy="5489185"/>
            <a:chOff x="0" y="0"/>
            <a:chExt cx="9144000" cy="5301208"/>
          </a:xfrm>
        </p:grpSpPr>
        <p:sp>
          <p:nvSpPr>
            <p:cNvPr id="2" name="Rektangel 1"/>
            <p:cNvSpPr/>
            <p:nvPr userDrawn="1"/>
          </p:nvSpPr>
          <p:spPr>
            <a:xfrm>
              <a:off x="0" y="0"/>
              <a:ext cx="9144000" cy="5301208"/>
            </a:xfrm>
            <a:prstGeom prst="rect">
              <a:avLst/>
            </a:prstGeom>
            <a:solidFill>
              <a:srgbClr val="0087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800"/>
            </a:p>
          </p:txBody>
        </p:sp>
        <p:sp>
          <p:nvSpPr>
            <p:cNvPr id="3" name="Rektangel 2"/>
            <p:cNvSpPr/>
            <p:nvPr userDrawn="1"/>
          </p:nvSpPr>
          <p:spPr>
            <a:xfrm>
              <a:off x="2519772" y="1196752"/>
              <a:ext cx="4104456" cy="26642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800"/>
            </a:p>
          </p:txBody>
        </p:sp>
      </p:grpSp>
      <p:sp>
        <p:nvSpPr>
          <p:cNvPr id="5" name="Platshållare för text 5"/>
          <p:cNvSpPr>
            <a:spLocks noGrp="1"/>
          </p:cNvSpPr>
          <p:nvPr>
            <p:ph type="body" sz="quarter" idx="11" hasCustomPrompt="1"/>
          </p:nvPr>
        </p:nvSpPr>
        <p:spPr>
          <a:xfrm>
            <a:off x="3791745" y="1988940"/>
            <a:ext cx="4511940" cy="1584077"/>
          </a:xfrm>
        </p:spPr>
        <p:txBody>
          <a:bodyPr/>
          <a:lstStyle>
            <a:lvl1pPr marL="0" indent="0">
              <a:buNone/>
              <a:defRPr lang="sv-SE" sz="1800" baseline="0" smtClean="0"/>
            </a:lvl1pPr>
          </a:lstStyle>
          <a:p>
            <a:r>
              <a:rPr lang="sv-SE" dirty="0"/>
              <a:t>För- och efternamn</a:t>
            </a:r>
            <a:br>
              <a:rPr lang="sv-SE" dirty="0"/>
            </a:br>
            <a:r>
              <a:rPr lang="sv-SE" dirty="0"/>
              <a:t>Telefon</a:t>
            </a:r>
            <a:br>
              <a:rPr lang="sv-SE" dirty="0"/>
            </a:br>
            <a:r>
              <a:rPr lang="sv-SE" dirty="0"/>
              <a:t>E-post 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3791744" y="1340768"/>
            <a:ext cx="45125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>
                <a:latin typeface="+mj-lt"/>
              </a:rPr>
              <a:t>Kontakt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800" y="5652000"/>
            <a:ext cx="1352250" cy="95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907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Sista sida - hjärt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6" t="14383" r="15189" b="42305"/>
          <a:stretch/>
        </p:blipFill>
        <p:spPr>
          <a:xfrm>
            <a:off x="-1" y="1"/>
            <a:ext cx="12192001" cy="5428211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956" y="764704"/>
            <a:ext cx="5774388" cy="4082235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936" y="5652000"/>
            <a:ext cx="1352250" cy="951750"/>
          </a:xfrm>
          <a:prstGeom prst="rect">
            <a:avLst/>
          </a:prstGeom>
        </p:spPr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6F87720-DE88-5F86-EB1A-4DBE903FD9A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00600" y="2133600"/>
            <a:ext cx="3024188" cy="8636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accent1"/>
                </a:solidFill>
                <a:latin typeface="Lobster" panose="02000506000000020003" pitchFamily="2" charset="0"/>
              </a:defRPr>
            </a:lvl1pPr>
          </a:lstStyle>
          <a:p>
            <a:pPr lvl="0"/>
            <a:r>
              <a:rPr lang="sv-SE" dirty="0"/>
              <a:t>Skriv här</a:t>
            </a:r>
          </a:p>
        </p:txBody>
      </p:sp>
    </p:spTree>
    <p:extLst>
      <p:ext uri="{BB962C8B-B14F-4D97-AF65-F5344CB8AC3E}">
        <p14:creationId xmlns:p14="http://schemas.microsoft.com/office/powerpoint/2010/main" val="32174339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Sista sida - hjärt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6" t="14383" r="15189" b="42305"/>
          <a:stretch/>
        </p:blipFill>
        <p:spPr>
          <a:xfrm>
            <a:off x="-1" y="1"/>
            <a:ext cx="12192001" cy="5428211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956" y="764704"/>
            <a:ext cx="5774388" cy="4082235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936" y="5652000"/>
            <a:ext cx="1352250" cy="95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320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ista sida - hjärt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20" t="14383" r="27894" b="42305"/>
          <a:stretch/>
        </p:blipFill>
        <p:spPr>
          <a:xfrm>
            <a:off x="-1" y="1"/>
            <a:ext cx="12192001" cy="6857999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147" y="1196752"/>
            <a:ext cx="1737706" cy="1228481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17BF5B1B-2D05-2A34-167F-105FB4B4A5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875" y="5616837"/>
            <a:ext cx="1352250" cy="952918"/>
          </a:xfrm>
          <a:prstGeom prst="rect">
            <a:avLst/>
          </a:prstGeom>
        </p:spPr>
      </p:pic>
      <p:sp>
        <p:nvSpPr>
          <p:cNvPr id="9" name="Rubrik 8">
            <a:extLst>
              <a:ext uri="{FF2B5EF4-FFF2-40B4-BE49-F238E27FC236}">
                <a16:creationId xmlns:a16="http://schemas.microsoft.com/office/drawing/2014/main" id="{BA7852C7-1095-1352-451F-3750B8E308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2646040"/>
            <a:ext cx="10972800" cy="1143000"/>
          </a:xfrm>
        </p:spPr>
        <p:txBody>
          <a:bodyPr>
            <a:normAutofit/>
          </a:bodyPr>
          <a:lstStyle>
            <a:lvl1pPr algn="ctr">
              <a:defRPr sz="4800" b="0">
                <a:solidFill>
                  <a:schemeClr val="bg1"/>
                </a:solidFill>
                <a:latin typeface="Lobster" panose="02000506000000020003" pitchFamily="2" charset="0"/>
              </a:defRPr>
            </a:lvl1pPr>
          </a:lstStyle>
          <a:p>
            <a:r>
              <a:rPr lang="sv-SE" dirty="0"/>
              <a:t>Dagens ämne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2E57B47B-205D-6684-54E7-35F2FE5CFA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5550" y="4005139"/>
            <a:ext cx="7488238" cy="12827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5976136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67866" y="2409825"/>
            <a:ext cx="9856266" cy="11233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37469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592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3268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>
            <a:normAutofit/>
          </a:bodyPr>
          <a:lstStyle>
            <a:lvl1pPr algn="l">
              <a:defRPr sz="3600" b="1" cap="all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03" y="720001"/>
            <a:ext cx="2049186" cy="145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423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5379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0" name="Platshållare fö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12" name="Platshållare för sidfo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3" name="Platshållare för bild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4100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0005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4460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4619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348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09600" y="6520260"/>
            <a:ext cx="1357941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1D8BD707-D9CF-40AE-B4C6-C98DA3205C09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51584" y="6356351"/>
            <a:ext cx="47045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23392" y="6309344"/>
            <a:ext cx="1344149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B6F15528-21DE-4FAA-801E-634DDDAF4B2B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436" y="6021288"/>
            <a:ext cx="1014188" cy="71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08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accent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599" y="2646040"/>
            <a:ext cx="10972800" cy="1143000"/>
          </a:xfrm>
        </p:spPr>
        <p:txBody>
          <a:bodyPr vert="horz" lIns="0" tIns="12700" rIns="0" bIns="0" rtlCol="0" anchor="ctr">
            <a:normAutofit/>
          </a:bodyPr>
          <a:lstStyle/>
          <a:p>
            <a:pPr marL="2540">
              <a:lnSpc>
                <a:spcPct val="90000"/>
              </a:lnSpc>
              <a:spcBef>
                <a:spcPts val="100"/>
              </a:spcBef>
            </a:pPr>
            <a:r>
              <a:rPr lang="sv-SE" sz="4100" spc="-10" dirty="0"/>
              <a:t>Kommunfullmäktiges</a:t>
            </a:r>
          </a:p>
          <a:p>
            <a:pPr marL="2540">
              <a:lnSpc>
                <a:spcPct val="90000"/>
              </a:lnSpc>
            </a:pPr>
            <a:r>
              <a:rPr lang="sv-SE" sz="4100" dirty="0"/>
              <a:t>strategiska</a:t>
            </a:r>
            <a:r>
              <a:rPr lang="sv-SE" sz="4100" spc="-20" dirty="0"/>
              <a:t> </a:t>
            </a:r>
            <a:r>
              <a:rPr lang="sv-SE" sz="4100" dirty="0"/>
              <a:t>mål</a:t>
            </a:r>
            <a:r>
              <a:rPr lang="sv-SE" sz="4100" spc="-10" dirty="0"/>
              <a:t> </a:t>
            </a:r>
            <a:r>
              <a:rPr lang="sv-SE" sz="4100" dirty="0"/>
              <a:t>och</a:t>
            </a:r>
            <a:r>
              <a:rPr lang="sv-SE" sz="4100" spc="-50" dirty="0"/>
              <a:t> </a:t>
            </a:r>
            <a:r>
              <a:rPr lang="sv-SE" sz="4100" dirty="0"/>
              <a:t>indikatorer</a:t>
            </a:r>
            <a:r>
              <a:rPr lang="sv-SE" sz="4100" spc="-35" dirty="0"/>
              <a:t> </a:t>
            </a:r>
            <a:r>
              <a:rPr lang="sv-SE" sz="4100" spc="-20" dirty="0"/>
              <a:t>2026</a:t>
            </a:r>
          </a:p>
        </p:txBody>
      </p:sp>
      <p:sp>
        <p:nvSpPr>
          <p:cNvPr id="4" name="Underrubrik 3">
            <a:extLst>
              <a:ext uri="{FF2B5EF4-FFF2-40B4-BE49-F238E27FC236}">
                <a16:creationId xmlns:a16="http://schemas.microsoft.com/office/drawing/2014/main" id="{6BA0C777-2054-E3E7-19AC-18052D1241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5550" y="4005139"/>
            <a:ext cx="7488238" cy="1282700"/>
          </a:xfrm>
        </p:spPr>
        <p:txBody>
          <a:bodyPr>
            <a:normAutofit/>
          </a:bodyPr>
          <a:lstStyle/>
          <a:p>
            <a:r>
              <a:rPr lang="sv-SE" dirty="0"/>
              <a:t>Inför 2025 har beskrivning </a:t>
            </a:r>
          </a:p>
          <a:p>
            <a:r>
              <a:rPr lang="sv-SE" dirty="0"/>
              <a:t>av varje strategiskt mål reviderats, </a:t>
            </a:r>
          </a:p>
          <a:p>
            <a:r>
              <a:rPr lang="sv-SE" dirty="0"/>
              <a:t>beslut i KF 2024-12-19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87C2C-74E5-1D90-B34E-B45901FB4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4CDA957-575C-B12D-C047-551F46D8D8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886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Tillväxt</a:t>
            </a:r>
            <a:r>
              <a:rPr spc="-80" dirty="0"/>
              <a:t> </a:t>
            </a:r>
            <a:r>
              <a:rPr dirty="0"/>
              <a:t>och</a:t>
            </a:r>
            <a:r>
              <a:rPr spc="-55" dirty="0"/>
              <a:t> </a:t>
            </a:r>
            <a:r>
              <a:rPr spc="-10" dirty="0"/>
              <a:t>näringslivssamverkan</a:t>
            </a:r>
          </a:p>
        </p:txBody>
      </p:sp>
      <p:grpSp>
        <p:nvGrpSpPr>
          <p:cNvPr id="5" name="object 5">
            <a:extLst>
              <a:ext uri="{FF2B5EF4-FFF2-40B4-BE49-F238E27FC236}">
                <a16:creationId xmlns:a16="http://schemas.microsoft.com/office/drawing/2014/main" id="{4A13FBF0-A786-23AC-2879-D977F03AF4A0}"/>
              </a:ext>
            </a:extLst>
          </p:cNvPr>
          <p:cNvGrpSpPr/>
          <p:nvPr/>
        </p:nvGrpSpPr>
        <p:grpSpPr>
          <a:xfrm>
            <a:off x="304800" y="1219200"/>
            <a:ext cx="3602990" cy="5455920"/>
            <a:chOff x="298704" y="982980"/>
            <a:chExt cx="3602990" cy="5455920"/>
          </a:xfrm>
        </p:grpSpPr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91C5B9C8-9F99-F712-8B1B-C0B8258A1B9C}"/>
                </a:ext>
              </a:extLst>
            </p:cNvPr>
            <p:cNvSpPr/>
            <p:nvPr/>
          </p:nvSpPr>
          <p:spPr>
            <a:xfrm>
              <a:off x="303276" y="982980"/>
              <a:ext cx="3594100" cy="5455920"/>
            </a:xfrm>
            <a:custGeom>
              <a:avLst/>
              <a:gdLst/>
              <a:ahLst/>
              <a:cxnLst/>
              <a:rect l="l" t="t" r="r" b="b"/>
              <a:pathLst>
                <a:path w="3594100" h="5455920">
                  <a:moveTo>
                    <a:pt x="3593591" y="0"/>
                  </a:moveTo>
                  <a:lnTo>
                    <a:pt x="3593591" y="5455348"/>
                  </a:lnTo>
                </a:path>
                <a:path w="3594100" h="5455920">
                  <a:moveTo>
                    <a:pt x="3593846" y="2734691"/>
                  </a:moveTo>
                  <a:lnTo>
                    <a:pt x="0" y="2734056"/>
                  </a:lnTo>
                </a:path>
              </a:pathLst>
            </a:custGeom>
            <a:ln w="9144">
              <a:solidFill>
                <a:srgbClr val="0085C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BD9C6C98-4B37-7039-934C-D7D2BB39D32D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9392" y="3995928"/>
              <a:ext cx="2999232" cy="2252472"/>
            </a:xfrm>
            <a:prstGeom prst="rect">
              <a:avLst/>
            </a:prstGeom>
          </p:spPr>
        </p:pic>
      </p:grpSp>
      <p:pic>
        <p:nvPicPr>
          <p:cNvPr id="8" name="Platshållare för innehåll 10">
            <a:extLst>
              <a:ext uri="{FF2B5EF4-FFF2-40B4-BE49-F238E27FC236}">
                <a16:creationId xmlns:a16="http://schemas.microsoft.com/office/drawing/2014/main" id="{6162C5FB-22D2-7B24-C260-084DA1E6162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632358" y="1143000"/>
            <a:ext cx="915077" cy="266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FE9D81A4-F2A8-AE1D-AF8C-3131F7057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7478" y="1879830"/>
            <a:ext cx="6399122" cy="346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070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C3BECD-93F6-5AD2-FE75-22DCB8C2E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Tillväxt</a:t>
            </a:r>
            <a:r>
              <a:rPr lang="sv-SE" spc="-85" dirty="0"/>
              <a:t> </a:t>
            </a:r>
            <a:r>
              <a:rPr lang="sv-SE" dirty="0"/>
              <a:t>och</a:t>
            </a:r>
            <a:r>
              <a:rPr lang="sv-SE" spc="-65" dirty="0"/>
              <a:t> </a:t>
            </a:r>
            <a:r>
              <a:rPr lang="sv-SE" spc="-10" dirty="0"/>
              <a:t>näringslivssamverkan</a:t>
            </a:r>
            <a:endParaRPr lang="sv-SE" dirty="0"/>
          </a:p>
        </p:txBody>
      </p:sp>
      <p:pic>
        <p:nvPicPr>
          <p:cNvPr id="4" name="Platshållare för innehåll 10">
            <a:extLst>
              <a:ext uri="{FF2B5EF4-FFF2-40B4-BE49-F238E27FC236}">
                <a16:creationId xmlns:a16="http://schemas.microsoft.com/office/drawing/2014/main" id="{9E4B51A0-9D05-597F-DE39-6B9405B88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873414"/>
            <a:ext cx="1067477" cy="3111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35325156-644A-D604-BAB5-9EE11C2B4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5640" y="2669286"/>
            <a:ext cx="5760720" cy="1519428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2362524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E241D-15F4-55B6-F66F-60FF114E4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47C21AF-39AE-BD4A-1FFC-B63A1A00DC9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886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Ekonomi</a:t>
            </a:r>
            <a:r>
              <a:rPr spc="-40" dirty="0"/>
              <a:t> </a:t>
            </a:r>
            <a:r>
              <a:rPr dirty="0"/>
              <a:t>i</a:t>
            </a:r>
            <a:r>
              <a:rPr spc="-25" dirty="0"/>
              <a:t> </a:t>
            </a:r>
            <a:r>
              <a:rPr dirty="0"/>
              <a:t>balans</a:t>
            </a:r>
            <a:r>
              <a:rPr spc="-35" dirty="0"/>
              <a:t> </a:t>
            </a:r>
            <a:r>
              <a:rPr dirty="0"/>
              <a:t>för</a:t>
            </a:r>
            <a:r>
              <a:rPr spc="-25" dirty="0"/>
              <a:t> </a:t>
            </a:r>
            <a:r>
              <a:rPr dirty="0"/>
              <a:t>en</a:t>
            </a:r>
            <a:r>
              <a:rPr spc="-30" dirty="0"/>
              <a:t> </a:t>
            </a:r>
            <a:r>
              <a:rPr dirty="0"/>
              <a:t>hållbar</a:t>
            </a:r>
            <a:r>
              <a:rPr spc="-15" dirty="0"/>
              <a:t> </a:t>
            </a:r>
            <a:r>
              <a:rPr spc="-10" dirty="0"/>
              <a:t>utveckling</a:t>
            </a:r>
          </a:p>
        </p:txBody>
      </p:sp>
      <p:grpSp>
        <p:nvGrpSpPr>
          <p:cNvPr id="5" name="object 5">
            <a:extLst>
              <a:ext uri="{FF2B5EF4-FFF2-40B4-BE49-F238E27FC236}">
                <a16:creationId xmlns:a16="http://schemas.microsoft.com/office/drawing/2014/main" id="{3D793005-7EF5-DEF7-AFD7-6A278C194193}"/>
              </a:ext>
            </a:extLst>
          </p:cNvPr>
          <p:cNvGrpSpPr/>
          <p:nvPr/>
        </p:nvGrpSpPr>
        <p:grpSpPr>
          <a:xfrm>
            <a:off x="304800" y="1143000"/>
            <a:ext cx="3602990" cy="5455920"/>
            <a:chOff x="298704" y="982980"/>
            <a:chExt cx="3602990" cy="5455920"/>
          </a:xfrm>
        </p:grpSpPr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549DC78A-A2C9-390A-D1C1-D21A5E6BA845}"/>
                </a:ext>
              </a:extLst>
            </p:cNvPr>
            <p:cNvSpPr/>
            <p:nvPr/>
          </p:nvSpPr>
          <p:spPr>
            <a:xfrm>
              <a:off x="303276" y="982980"/>
              <a:ext cx="3594100" cy="5455920"/>
            </a:xfrm>
            <a:custGeom>
              <a:avLst/>
              <a:gdLst/>
              <a:ahLst/>
              <a:cxnLst/>
              <a:rect l="l" t="t" r="r" b="b"/>
              <a:pathLst>
                <a:path w="3594100" h="5455920">
                  <a:moveTo>
                    <a:pt x="3593591" y="0"/>
                  </a:moveTo>
                  <a:lnTo>
                    <a:pt x="3593591" y="5455348"/>
                  </a:lnTo>
                </a:path>
                <a:path w="3594100" h="5455920">
                  <a:moveTo>
                    <a:pt x="3593846" y="2734691"/>
                  </a:moveTo>
                  <a:lnTo>
                    <a:pt x="0" y="2734056"/>
                  </a:lnTo>
                </a:path>
              </a:pathLst>
            </a:custGeom>
            <a:ln w="9144">
              <a:solidFill>
                <a:srgbClr val="0085C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1BADDA37-7AE2-6A23-E4A6-B49CE83128C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1727" y="4002024"/>
              <a:ext cx="2197608" cy="716280"/>
            </a:xfrm>
            <a:prstGeom prst="rect">
              <a:avLst/>
            </a:prstGeom>
          </p:spPr>
        </p:pic>
      </p:grpSp>
      <p:pic>
        <p:nvPicPr>
          <p:cNvPr id="8" name="Platshållare för innehåll 9">
            <a:extLst>
              <a:ext uri="{FF2B5EF4-FFF2-40B4-BE49-F238E27FC236}">
                <a16:creationId xmlns:a16="http://schemas.microsoft.com/office/drawing/2014/main" id="{0927A467-F15F-89CB-D311-28132B88BB8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524000" y="1371600"/>
            <a:ext cx="914093" cy="2370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E7ECB25-BBF2-254A-407C-6A75551E05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600" y="2236544"/>
            <a:ext cx="6538625" cy="301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265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5DE45B-AAE2-FDA8-D06A-143433999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  <a:r>
              <a:rPr lang="sv-SE" spc="-35" dirty="0"/>
              <a:t> </a:t>
            </a:r>
            <a:r>
              <a:rPr lang="sv-SE" dirty="0"/>
              <a:t>i</a:t>
            </a:r>
            <a:r>
              <a:rPr lang="sv-SE" spc="-25" dirty="0"/>
              <a:t> </a:t>
            </a:r>
            <a:r>
              <a:rPr lang="sv-SE" dirty="0"/>
              <a:t>balans</a:t>
            </a:r>
            <a:r>
              <a:rPr lang="sv-SE" spc="-50" dirty="0"/>
              <a:t> </a:t>
            </a:r>
            <a:r>
              <a:rPr lang="sv-SE" dirty="0"/>
              <a:t>för</a:t>
            </a:r>
            <a:r>
              <a:rPr lang="sv-SE" spc="-30" dirty="0"/>
              <a:t> </a:t>
            </a:r>
            <a:r>
              <a:rPr lang="sv-SE" dirty="0"/>
              <a:t>en</a:t>
            </a:r>
            <a:r>
              <a:rPr lang="sv-SE" spc="-35" dirty="0"/>
              <a:t> </a:t>
            </a:r>
            <a:r>
              <a:rPr lang="sv-SE" dirty="0"/>
              <a:t>hållbar</a:t>
            </a:r>
            <a:r>
              <a:rPr lang="sv-SE" spc="-15" dirty="0"/>
              <a:t> </a:t>
            </a:r>
            <a:r>
              <a:rPr lang="sv-SE" spc="-10" dirty="0"/>
              <a:t>utveckling</a:t>
            </a:r>
            <a:endParaRPr lang="sv-SE" dirty="0"/>
          </a:p>
        </p:txBody>
      </p:sp>
      <p:pic>
        <p:nvPicPr>
          <p:cNvPr id="4" name="Platshållare för innehåll 9">
            <a:extLst>
              <a:ext uri="{FF2B5EF4-FFF2-40B4-BE49-F238E27FC236}">
                <a16:creationId xmlns:a16="http://schemas.microsoft.com/office/drawing/2014/main" id="{03312708-05D5-F63C-80C2-E4C9FF250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2109616"/>
            <a:ext cx="1017441" cy="2638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FC909FC2-BF01-A74D-9F26-4FA7C2688A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5640" y="2472690"/>
            <a:ext cx="5760720" cy="1912620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2637039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6D1EA-0759-F68E-8BE4-ABFCA7BE4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EBD1EC9-47DF-9776-201E-7EEB3B6402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886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Attraktiv</a:t>
            </a:r>
            <a:r>
              <a:rPr spc="-40" dirty="0"/>
              <a:t> </a:t>
            </a:r>
            <a:r>
              <a:rPr spc="-10" dirty="0"/>
              <a:t>arbetsgivare</a:t>
            </a:r>
          </a:p>
        </p:txBody>
      </p:sp>
      <p:grpSp>
        <p:nvGrpSpPr>
          <p:cNvPr id="5" name="object 5">
            <a:extLst>
              <a:ext uri="{FF2B5EF4-FFF2-40B4-BE49-F238E27FC236}">
                <a16:creationId xmlns:a16="http://schemas.microsoft.com/office/drawing/2014/main" id="{1E2A3488-2D5C-1A72-7B18-782FA3FE0C01}"/>
              </a:ext>
            </a:extLst>
          </p:cNvPr>
          <p:cNvGrpSpPr/>
          <p:nvPr/>
        </p:nvGrpSpPr>
        <p:grpSpPr>
          <a:xfrm>
            <a:off x="228600" y="1143000"/>
            <a:ext cx="3602990" cy="5455920"/>
            <a:chOff x="298704" y="982980"/>
            <a:chExt cx="3602990" cy="5455920"/>
          </a:xfrm>
        </p:grpSpPr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599DA6A7-9DA5-AD19-CDCA-0D566BD3979D}"/>
                </a:ext>
              </a:extLst>
            </p:cNvPr>
            <p:cNvSpPr/>
            <p:nvPr/>
          </p:nvSpPr>
          <p:spPr>
            <a:xfrm>
              <a:off x="303276" y="982980"/>
              <a:ext cx="3594100" cy="5455920"/>
            </a:xfrm>
            <a:custGeom>
              <a:avLst/>
              <a:gdLst/>
              <a:ahLst/>
              <a:cxnLst/>
              <a:rect l="l" t="t" r="r" b="b"/>
              <a:pathLst>
                <a:path w="3594100" h="5455920">
                  <a:moveTo>
                    <a:pt x="3593591" y="0"/>
                  </a:moveTo>
                  <a:lnTo>
                    <a:pt x="3593591" y="5455348"/>
                  </a:lnTo>
                </a:path>
                <a:path w="3594100" h="5455920">
                  <a:moveTo>
                    <a:pt x="3593846" y="2734691"/>
                  </a:moveTo>
                  <a:lnTo>
                    <a:pt x="0" y="2734056"/>
                  </a:lnTo>
                </a:path>
              </a:pathLst>
            </a:custGeom>
            <a:ln w="9144">
              <a:solidFill>
                <a:srgbClr val="0085C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0BF3D05D-55C1-E80A-04A4-05B64FA153B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9392" y="3956303"/>
              <a:ext cx="2999232" cy="1478280"/>
            </a:xfrm>
            <a:prstGeom prst="rect">
              <a:avLst/>
            </a:prstGeom>
          </p:spPr>
        </p:pic>
      </p:grpSp>
      <p:pic>
        <p:nvPicPr>
          <p:cNvPr id="8" name="Platshållare för innehåll 10">
            <a:extLst>
              <a:ext uri="{FF2B5EF4-FFF2-40B4-BE49-F238E27FC236}">
                <a16:creationId xmlns:a16="http://schemas.microsoft.com/office/drawing/2014/main" id="{36149329-96FF-696F-E827-8570CA72271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543034" y="1251205"/>
            <a:ext cx="974375" cy="2531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7E0930FF-9FE9-B636-B837-40B0D4539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7570" y="1916718"/>
            <a:ext cx="6564646" cy="373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996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06A14F-4692-6F78-76DB-67E4534A8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Attraktiv</a:t>
            </a:r>
            <a:r>
              <a:rPr lang="sv-SE" spc="-40" dirty="0"/>
              <a:t> </a:t>
            </a:r>
            <a:r>
              <a:rPr lang="sv-SE" spc="-10" dirty="0"/>
              <a:t>arbetsgivare</a:t>
            </a:r>
            <a:endParaRPr lang="sv-SE" dirty="0"/>
          </a:p>
        </p:txBody>
      </p:sp>
      <p:pic>
        <p:nvPicPr>
          <p:cNvPr id="4" name="Platshållare för innehåll 10">
            <a:extLst>
              <a:ext uri="{FF2B5EF4-FFF2-40B4-BE49-F238E27FC236}">
                <a16:creationId xmlns:a16="http://schemas.microsoft.com/office/drawing/2014/main" id="{42AA9F43-D29A-5AA2-B168-4C37949C7D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064223"/>
            <a:ext cx="1050575" cy="2729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EF7522E6-347A-B947-4CB1-B428DD25C0B7}"/>
              </a:ext>
            </a:extLst>
          </p:cNvPr>
          <p:cNvSpPr txBox="1"/>
          <p:nvPr/>
        </p:nvSpPr>
        <p:spPr>
          <a:xfrm>
            <a:off x="3200400" y="19812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  <a:p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8704D64B-4410-87E9-74A2-501C34F9F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5640" y="3141726"/>
            <a:ext cx="5760720" cy="574548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545432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519387"/>
            <a:ext cx="1097280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575" marR="5080">
              <a:lnSpc>
                <a:spcPct val="100000"/>
              </a:lnSpc>
              <a:spcBef>
                <a:spcPts val="95"/>
              </a:spcBef>
            </a:pPr>
            <a:r>
              <a:rPr sz="3200" dirty="0">
                <a:solidFill>
                  <a:schemeClr val="accent2"/>
                </a:solidFill>
              </a:rPr>
              <a:t>Agenda</a:t>
            </a:r>
            <a:r>
              <a:rPr sz="3200" spc="10" dirty="0">
                <a:solidFill>
                  <a:schemeClr val="accent2"/>
                </a:solidFill>
              </a:rPr>
              <a:t> </a:t>
            </a:r>
            <a:r>
              <a:rPr sz="3200" dirty="0">
                <a:solidFill>
                  <a:schemeClr val="accent2"/>
                </a:solidFill>
              </a:rPr>
              <a:t>2030</a:t>
            </a:r>
            <a:r>
              <a:rPr sz="3200" spc="-70" dirty="0">
                <a:solidFill>
                  <a:schemeClr val="accent2"/>
                </a:solidFill>
              </a:rPr>
              <a:t> </a:t>
            </a:r>
            <a:r>
              <a:rPr sz="3200" dirty="0">
                <a:solidFill>
                  <a:schemeClr val="accent2"/>
                </a:solidFill>
              </a:rPr>
              <a:t>som</a:t>
            </a:r>
            <a:r>
              <a:rPr sz="3200" spc="-65" dirty="0">
                <a:solidFill>
                  <a:schemeClr val="accent2"/>
                </a:solidFill>
              </a:rPr>
              <a:t> </a:t>
            </a:r>
            <a:r>
              <a:rPr sz="3200" dirty="0">
                <a:solidFill>
                  <a:schemeClr val="accent2"/>
                </a:solidFill>
              </a:rPr>
              <a:t>grund</a:t>
            </a:r>
            <a:r>
              <a:rPr sz="3200" spc="-65" dirty="0">
                <a:solidFill>
                  <a:schemeClr val="accent2"/>
                </a:solidFill>
              </a:rPr>
              <a:t> </a:t>
            </a:r>
            <a:r>
              <a:rPr sz="3200" dirty="0">
                <a:solidFill>
                  <a:schemeClr val="accent2"/>
                </a:solidFill>
              </a:rPr>
              <a:t>för</a:t>
            </a:r>
            <a:r>
              <a:rPr sz="3200" spc="-50" dirty="0">
                <a:solidFill>
                  <a:schemeClr val="accent2"/>
                </a:solidFill>
              </a:rPr>
              <a:t> </a:t>
            </a:r>
            <a:r>
              <a:rPr lang="sv-SE" sz="3200" spc="-10" noProof="0" dirty="0">
                <a:solidFill>
                  <a:schemeClr val="accent2"/>
                </a:solidFill>
              </a:rPr>
              <a:t>strategiska mål</a:t>
            </a:r>
            <a:endParaRPr sz="3200" dirty="0">
              <a:solidFill>
                <a:schemeClr val="accent2"/>
              </a:solidFill>
            </a:endParaRPr>
          </a:p>
        </p:txBody>
      </p:sp>
      <p:pic>
        <p:nvPicPr>
          <p:cNvPr id="5" name="bg object 19">
            <a:extLst>
              <a:ext uri="{FF2B5EF4-FFF2-40B4-BE49-F238E27FC236}">
                <a16:creationId xmlns:a16="http://schemas.microsoft.com/office/drawing/2014/main" id="{E85DAA1E-ACF4-A49F-4FFE-DD2C4FB6F64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91000" y="4572000"/>
            <a:ext cx="4191000" cy="1713392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EECE664F-ACB7-C1A8-E98B-AA4740D1EA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1429096"/>
            <a:ext cx="4568049" cy="314290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435325"/>
            <a:ext cx="10972800" cy="672748"/>
          </a:xfrm>
          <a:prstGeom prst="rect">
            <a:avLst/>
          </a:prstGeom>
        </p:spPr>
        <p:txBody>
          <a:bodyPr vert="horz" wrap="square" lIns="0" tIns="178562" rIns="0" bIns="0" rtlCol="0">
            <a:spAutoFit/>
          </a:bodyPr>
          <a:lstStyle/>
          <a:p>
            <a:pPr marL="28575">
              <a:lnSpc>
                <a:spcPct val="100000"/>
              </a:lnSpc>
              <a:spcBef>
                <a:spcPts val="110"/>
              </a:spcBef>
            </a:pPr>
            <a:r>
              <a:rPr lang="sv-SE" dirty="0"/>
              <a:t>Hållbar kommun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688644" y="1187958"/>
            <a:ext cx="10442575" cy="903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De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lang="sv-SE" sz="1800" noProof="0" dirty="0">
                <a:latin typeface="Arial"/>
                <a:cs typeface="Arial"/>
              </a:rPr>
              <a:t>strategiska</a:t>
            </a:r>
            <a:r>
              <a:rPr lang="sv-SE" sz="1800" spc="-70" noProof="0" dirty="0">
                <a:latin typeface="Arial"/>
                <a:cs typeface="Arial"/>
              </a:rPr>
              <a:t> </a:t>
            </a:r>
            <a:r>
              <a:rPr lang="sv-SE" sz="1800" noProof="0" dirty="0">
                <a:latin typeface="Arial"/>
                <a:cs typeface="Arial"/>
              </a:rPr>
              <a:t>målen</a:t>
            </a:r>
            <a:r>
              <a:rPr lang="sv-SE" sz="1800" spc="-75" noProof="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och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arbetet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med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att </a:t>
            </a:r>
            <a:r>
              <a:rPr sz="1800" spc="-25" dirty="0">
                <a:latin typeface="Arial"/>
                <a:cs typeface="Arial"/>
              </a:rPr>
              <a:t>nå </a:t>
            </a:r>
            <a:r>
              <a:rPr sz="1800" dirty="0">
                <a:latin typeface="Arial"/>
                <a:cs typeface="Arial"/>
              </a:rPr>
              <a:t>dessa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ska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ha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en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koppling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till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FN:s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globala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mål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för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hållbar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utveckling</a:t>
            </a:r>
            <a:r>
              <a:rPr sz="1800" spc="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–</a:t>
            </a:r>
            <a:r>
              <a:rPr sz="1800" spc="-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Agenda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2030.</a:t>
            </a:r>
            <a:endParaRPr sz="1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800" dirty="0">
                <a:latin typeface="Arial"/>
                <a:cs typeface="Arial"/>
              </a:rPr>
              <a:t>De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17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globala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hållbarhetsmålen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är: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8644" y="5026228"/>
            <a:ext cx="1074547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De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globala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målen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ska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balansera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tre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dimensionerna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av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hållbarhet: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den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ekonomiska,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den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sociala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och</a:t>
            </a:r>
            <a:r>
              <a:rPr sz="1800" spc="5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den miljömässiga.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Det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innebär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att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Ronneby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kommuns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verksamhet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genom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en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hållbar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utveckling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ska </a:t>
            </a:r>
            <a:r>
              <a:rPr lang="sv-SE" sz="1800" spc="-10" noProof="0" dirty="0">
                <a:latin typeface="Arial"/>
                <a:cs typeface="Arial"/>
              </a:rPr>
              <a:t>drivas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och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utvecklas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enlighet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med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den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vision som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finns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för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kommunen,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så att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invånare,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företag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och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10" dirty="0" err="1">
                <a:latin typeface="Arial"/>
                <a:cs typeface="Arial"/>
              </a:rPr>
              <a:t>besökare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kan bidra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till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en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samhällsutveckling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som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är långsiktighet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hållbar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för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såväl människan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lang="sv-SE" sz="1800" noProof="0" dirty="0">
                <a:latin typeface="Arial"/>
                <a:cs typeface="Arial"/>
              </a:rPr>
              <a:t>som </a:t>
            </a:r>
            <a:r>
              <a:rPr lang="sv-SE" sz="1800" spc="-10" noProof="0" dirty="0">
                <a:latin typeface="Arial"/>
                <a:cs typeface="Arial"/>
              </a:rPr>
              <a:t>naturen.</a:t>
            </a:r>
            <a:endParaRPr sz="1800" dirty="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42032" y="2148839"/>
            <a:ext cx="5681472" cy="279501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58336" y="5252417"/>
            <a:ext cx="6953303" cy="120501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8562" rIns="0" bIns="0" rtlCol="0">
            <a:spAutoFit/>
          </a:bodyPr>
          <a:lstStyle/>
          <a:p>
            <a:pPr marL="28575">
              <a:lnSpc>
                <a:spcPct val="100000"/>
              </a:lnSpc>
              <a:spcBef>
                <a:spcPts val="110"/>
              </a:spcBef>
            </a:pPr>
            <a:r>
              <a:rPr dirty="0">
                <a:solidFill>
                  <a:srgbClr val="0086CA"/>
                </a:solidFill>
              </a:rPr>
              <a:t>Vision</a:t>
            </a:r>
            <a:r>
              <a:rPr spc="-114" dirty="0">
                <a:solidFill>
                  <a:srgbClr val="0086CA"/>
                </a:solidFill>
              </a:rPr>
              <a:t> </a:t>
            </a:r>
            <a:r>
              <a:rPr spc="-10" dirty="0">
                <a:solidFill>
                  <a:srgbClr val="0086CA"/>
                </a:solidFill>
              </a:rPr>
              <a:t>Ronneby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88644" y="1232484"/>
            <a:ext cx="10699115" cy="388048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1600" dirty="0">
                <a:latin typeface="Arial"/>
                <a:cs typeface="Arial"/>
              </a:rPr>
              <a:t>Ronneby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skall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vara</a:t>
            </a:r>
            <a:r>
              <a:rPr sz="1600" spc="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en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framgångskommun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där befolkningen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och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antalet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arbetstillfällen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ökar.</a:t>
            </a:r>
            <a:endParaRPr sz="1600">
              <a:latin typeface="Arial"/>
              <a:cs typeface="Arial"/>
            </a:endParaRPr>
          </a:p>
          <a:p>
            <a:pPr marL="12700" marR="845819">
              <a:lnSpc>
                <a:spcPct val="100000"/>
              </a:lnSpc>
              <a:spcBef>
                <a:spcPts val="385"/>
              </a:spcBef>
            </a:pPr>
            <a:r>
              <a:rPr sz="1600" dirty="0">
                <a:latin typeface="Arial"/>
                <a:cs typeface="Arial"/>
              </a:rPr>
              <a:t>Kommunen</a:t>
            </a:r>
            <a:r>
              <a:rPr sz="1600" spc="-1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ska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präglas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av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ett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tillåtande,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lyssnande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och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ansvarstagande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ledarskap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där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omsorg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om</a:t>
            </a:r>
            <a:r>
              <a:rPr sz="1600" spc="-10" dirty="0">
                <a:latin typeface="Arial"/>
                <a:cs typeface="Arial"/>
              </a:rPr>
              <a:t> invånarna, </a:t>
            </a:r>
            <a:r>
              <a:rPr sz="1600" dirty="0">
                <a:latin typeface="Arial"/>
                <a:cs typeface="Arial"/>
              </a:rPr>
              <a:t>näringslivet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och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miljön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står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fokus.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sz="1600" dirty="0">
                <a:latin typeface="Arial"/>
                <a:cs typeface="Arial"/>
              </a:rPr>
              <a:t>Alla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människor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ska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ha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samma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rättigheter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och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lika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värde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och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varje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enskild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individ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skall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bemötas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med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respekt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och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erbjudas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god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kommunal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service,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en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attraktiv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livsmiljö,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ett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levande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kulturliv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och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en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rik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fritid.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dirty="0">
                <a:latin typeface="Arial"/>
                <a:cs typeface="Arial"/>
              </a:rPr>
              <a:t>Den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kommunala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servicen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skall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kännetecknas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av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valfrihet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för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den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enskilde.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385"/>
              </a:spcBef>
            </a:pPr>
            <a:r>
              <a:rPr sz="1600" dirty="0">
                <a:latin typeface="Arial"/>
                <a:cs typeface="Arial"/>
              </a:rPr>
              <a:t>Det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ska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finnas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en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trygg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förskola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och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skola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som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förbereder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våra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barn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för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framtiden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samt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individanpassad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omsorg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livets </a:t>
            </a:r>
            <a:r>
              <a:rPr sz="1600" dirty="0">
                <a:latin typeface="Arial"/>
                <a:cs typeface="Arial"/>
              </a:rPr>
              <a:t>alla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faser.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dirty="0">
                <a:latin typeface="Arial"/>
                <a:cs typeface="Arial"/>
              </a:rPr>
              <a:t>Näringslivet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ska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uppmärksammas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som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grunden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för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allas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vår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ekonomi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och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genom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nära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dialog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ges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möjlighet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att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vara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delaktiga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samhällsutvecklingen.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dirty="0">
                <a:latin typeface="Arial"/>
                <a:cs typeface="Arial"/>
              </a:rPr>
              <a:t>Naturen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och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vår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miljö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skall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förvaltas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med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ett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långsiktigt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perspektiv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så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att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vi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bevarar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dess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värden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till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efterkommande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Arial"/>
                <a:cs typeface="Arial"/>
              </a:rPr>
              <a:t>generationer.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Ronneby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behöver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ett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tydligt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ledarskap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och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tydliga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mål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för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att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utvecklas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till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en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jämställd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och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trygg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framgångskommun.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C9947B-B763-DBC2-2F58-5C58D7339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Vårt förhållningssätt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763A1C2-4810-BF42-73C4-BB5610ED9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24001"/>
            <a:ext cx="6324600" cy="4602164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Förhållningssättet är grundpelaren och vägvisaren i Ronneby kommuns dagliga arbete och vägleder oss kring hur vi ska vara mot varandra och andra vi möter i vårt arbete.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5D1E73A-1740-0411-E08C-1FDB8DA18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609600"/>
            <a:ext cx="6858000" cy="685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612C3A66-D7DA-A4AD-4A85-0207C6701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3429000"/>
            <a:ext cx="2692538" cy="2521080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C0EE4967-B419-E201-0DCC-E87E261CD435}"/>
              </a:ext>
            </a:extLst>
          </p:cNvPr>
          <p:cNvSpPr txBox="1"/>
          <p:nvPr/>
        </p:nvSpPr>
        <p:spPr>
          <a:xfrm>
            <a:off x="6303266" y="3205201"/>
            <a:ext cx="5715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dirty="0">
                <a:latin typeface="Lobster" panose="02000506000000020003" pitchFamily="2" charset="0"/>
              </a:rPr>
              <a:t>Alltid tillsammans med hjärta och kvalitet!</a:t>
            </a:r>
          </a:p>
        </p:txBody>
      </p:sp>
    </p:spTree>
    <p:extLst>
      <p:ext uri="{BB962C8B-B14F-4D97-AF65-F5344CB8AC3E}">
        <p14:creationId xmlns:p14="http://schemas.microsoft.com/office/powerpoint/2010/main" val="3797066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6BDE3-92DD-CE13-06CD-6655A2C4D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3EB4FF1-E4FA-529C-B9FC-C864C5D964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886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Barn</a:t>
            </a:r>
            <a:r>
              <a:rPr spc="-50" dirty="0"/>
              <a:t> </a:t>
            </a:r>
            <a:r>
              <a:rPr dirty="0"/>
              <a:t>och</a:t>
            </a:r>
            <a:r>
              <a:rPr spc="-10" dirty="0"/>
              <a:t> </a:t>
            </a:r>
            <a:r>
              <a:rPr dirty="0"/>
              <a:t>ungas</a:t>
            </a:r>
            <a:r>
              <a:rPr spc="-20" dirty="0"/>
              <a:t> </a:t>
            </a:r>
            <a:r>
              <a:rPr spc="-10" dirty="0"/>
              <a:t>behov</a:t>
            </a:r>
          </a:p>
        </p:txBody>
      </p:sp>
      <p:grpSp>
        <p:nvGrpSpPr>
          <p:cNvPr id="5" name="object 5">
            <a:extLst>
              <a:ext uri="{FF2B5EF4-FFF2-40B4-BE49-F238E27FC236}">
                <a16:creationId xmlns:a16="http://schemas.microsoft.com/office/drawing/2014/main" id="{91C4804B-DFA4-6F74-DBF0-CE15766EE748}"/>
              </a:ext>
            </a:extLst>
          </p:cNvPr>
          <p:cNvGrpSpPr/>
          <p:nvPr/>
        </p:nvGrpSpPr>
        <p:grpSpPr>
          <a:xfrm>
            <a:off x="304800" y="1143000"/>
            <a:ext cx="3602990" cy="5455920"/>
            <a:chOff x="298704" y="982980"/>
            <a:chExt cx="3602990" cy="5455920"/>
          </a:xfrm>
        </p:grpSpPr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A3B41906-7490-98AA-FBDD-60E8D6CFB3D5}"/>
                </a:ext>
              </a:extLst>
            </p:cNvPr>
            <p:cNvSpPr/>
            <p:nvPr/>
          </p:nvSpPr>
          <p:spPr>
            <a:xfrm>
              <a:off x="303276" y="982980"/>
              <a:ext cx="3594100" cy="5455920"/>
            </a:xfrm>
            <a:custGeom>
              <a:avLst/>
              <a:gdLst/>
              <a:ahLst/>
              <a:cxnLst/>
              <a:rect l="l" t="t" r="r" b="b"/>
              <a:pathLst>
                <a:path w="3594100" h="5455920">
                  <a:moveTo>
                    <a:pt x="3593591" y="0"/>
                  </a:moveTo>
                  <a:lnTo>
                    <a:pt x="3593591" y="5455348"/>
                  </a:lnTo>
                </a:path>
                <a:path w="3594100" h="5455920">
                  <a:moveTo>
                    <a:pt x="3593846" y="2734691"/>
                  </a:moveTo>
                  <a:lnTo>
                    <a:pt x="0" y="2734056"/>
                  </a:lnTo>
                </a:path>
              </a:pathLst>
            </a:custGeom>
            <a:ln w="9144">
              <a:solidFill>
                <a:srgbClr val="0085C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D5C6D7CB-9132-D621-88EA-28C6EA21ECE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5488" y="4181856"/>
              <a:ext cx="2990088" cy="1475232"/>
            </a:xfrm>
            <a:prstGeom prst="rect">
              <a:avLst/>
            </a:prstGeom>
          </p:spPr>
        </p:pic>
      </p:grpSp>
      <p:pic>
        <p:nvPicPr>
          <p:cNvPr id="8" name="Bildobjekt 7">
            <a:extLst>
              <a:ext uri="{FF2B5EF4-FFF2-40B4-BE49-F238E27FC236}">
                <a16:creationId xmlns:a16="http://schemas.microsoft.com/office/drawing/2014/main" id="{5E56D525-074A-8968-D7E2-74CDC87583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1268760"/>
            <a:ext cx="954776" cy="2485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55B465D0-E4A5-0EF0-925B-A76DD7EBF0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1913381"/>
            <a:ext cx="6477000" cy="368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043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811786-5506-68C7-EDC8-D550F1358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Barn</a:t>
            </a:r>
            <a:r>
              <a:rPr lang="sv-SE" spc="-65" dirty="0"/>
              <a:t> </a:t>
            </a:r>
            <a:r>
              <a:rPr lang="sv-SE" dirty="0"/>
              <a:t>och</a:t>
            </a:r>
            <a:r>
              <a:rPr lang="sv-SE" spc="-15" dirty="0"/>
              <a:t> </a:t>
            </a:r>
            <a:r>
              <a:rPr lang="sv-SE" dirty="0"/>
              <a:t>ungas</a:t>
            </a:r>
            <a:r>
              <a:rPr lang="sv-SE" spc="-5" dirty="0"/>
              <a:t> </a:t>
            </a:r>
            <a:r>
              <a:rPr lang="sv-SE" spc="-10" dirty="0"/>
              <a:t>behov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B0CD642-E6B8-3BBA-197C-854F64964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167" y="2076206"/>
            <a:ext cx="1039208" cy="2705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169B9AB4-3D75-E3D8-0E06-102A78CDA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5640" y="2048256"/>
            <a:ext cx="5760720" cy="2761488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2274560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73DB7-783B-E1DC-B479-D54BA2D3B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06F76AE-E401-861B-1DD1-22EC319981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46275"/>
            <a:ext cx="10820400" cy="673055"/>
          </a:xfrm>
          <a:prstGeom prst="rect">
            <a:avLst/>
          </a:prstGeom>
        </p:spPr>
        <p:txBody>
          <a:bodyPr vert="horz" wrap="square" lIns="0" tIns="17886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Attraktiv och</a:t>
            </a:r>
            <a:r>
              <a:rPr spc="-50" dirty="0"/>
              <a:t> </a:t>
            </a:r>
            <a:r>
              <a:rPr dirty="0"/>
              <a:t>trygg</a:t>
            </a:r>
            <a:r>
              <a:rPr spc="15" dirty="0"/>
              <a:t> </a:t>
            </a:r>
            <a:r>
              <a:rPr dirty="0"/>
              <a:t>livsmiljö</a:t>
            </a:r>
            <a:r>
              <a:rPr spc="-114" dirty="0"/>
              <a:t> </a:t>
            </a:r>
            <a:r>
              <a:rPr dirty="0"/>
              <a:t>för</a:t>
            </a:r>
            <a:r>
              <a:rPr spc="-50" dirty="0"/>
              <a:t> </a:t>
            </a:r>
            <a:r>
              <a:rPr spc="-20" dirty="0"/>
              <a:t>alla</a:t>
            </a:r>
          </a:p>
        </p:txBody>
      </p:sp>
      <p:grpSp>
        <p:nvGrpSpPr>
          <p:cNvPr id="5" name="object 5">
            <a:extLst>
              <a:ext uri="{FF2B5EF4-FFF2-40B4-BE49-F238E27FC236}">
                <a16:creationId xmlns:a16="http://schemas.microsoft.com/office/drawing/2014/main" id="{785B1E08-2639-3362-5FEE-2BE925D3C050}"/>
              </a:ext>
            </a:extLst>
          </p:cNvPr>
          <p:cNvGrpSpPr/>
          <p:nvPr/>
        </p:nvGrpSpPr>
        <p:grpSpPr>
          <a:xfrm>
            <a:off x="298704" y="982980"/>
            <a:ext cx="3602990" cy="5455920"/>
            <a:chOff x="298704" y="982980"/>
            <a:chExt cx="3602990" cy="5455920"/>
          </a:xfrm>
        </p:grpSpPr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04A9ED65-396B-DB34-626F-D6FDAA1F807E}"/>
                </a:ext>
              </a:extLst>
            </p:cNvPr>
            <p:cNvSpPr/>
            <p:nvPr/>
          </p:nvSpPr>
          <p:spPr>
            <a:xfrm>
              <a:off x="303276" y="982980"/>
              <a:ext cx="3594100" cy="5455920"/>
            </a:xfrm>
            <a:custGeom>
              <a:avLst/>
              <a:gdLst/>
              <a:ahLst/>
              <a:cxnLst/>
              <a:rect l="l" t="t" r="r" b="b"/>
              <a:pathLst>
                <a:path w="3594100" h="5455920">
                  <a:moveTo>
                    <a:pt x="3593591" y="0"/>
                  </a:moveTo>
                  <a:lnTo>
                    <a:pt x="3593591" y="5455348"/>
                  </a:lnTo>
                </a:path>
                <a:path w="3594100" h="5455920">
                  <a:moveTo>
                    <a:pt x="3593846" y="2734691"/>
                  </a:moveTo>
                  <a:lnTo>
                    <a:pt x="0" y="2734056"/>
                  </a:lnTo>
                </a:path>
              </a:pathLst>
            </a:custGeom>
            <a:ln w="9144">
              <a:solidFill>
                <a:srgbClr val="0085C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F84AC9C6-4D39-864B-22AB-9E1323017F4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5488" y="3846575"/>
              <a:ext cx="2990088" cy="2225040"/>
            </a:xfrm>
            <a:prstGeom prst="rect">
              <a:avLst/>
            </a:prstGeom>
          </p:spPr>
        </p:pic>
      </p:grpSp>
      <p:pic>
        <p:nvPicPr>
          <p:cNvPr id="8" name="Platshållare för innehåll 10">
            <a:extLst>
              <a:ext uri="{FF2B5EF4-FFF2-40B4-BE49-F238E27FC236}">
                <a16:creationId xmlns:a16="http://schemas.microsoft.com/office/drawing/2014/main" id="{AE9734F4-3DF8-0EE3-806E-79D153C175F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523999" y="1102734"/>
            <a:ext cx="963817" cy="2498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76E33676-F4C0-729A-0DBB-CC28A0FDB3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938476"/>
            <a:ext cx="6485811" cy="332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784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C8A80B-F1BC-555F-F420-51BA00D2E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Attraktiv och</a:t>
            </a:r>
            <a:r>
              <a:rPr lang="sv-SE" spc="-60" dirty="0"/>
              <a:t> </a:t>
            </a:r>
            <a:r>
              <a:rPr lang="sv-SE" dirty="0"/>
              <a:t>trygg</a:t>
            </a:r>
            <a:r>
              <a:rPr lang="sv-SE" spc="5" dirty="0"/>
              <a:t> </a:t>
            </a:r>
            <a:r>
              <a:rPr lang="sv-SE" dirty="0"/>
              <a:t>livsmiljö</a:t>
            </a:r>
            <a:r>
              <a:rPr lang="sv-SE" spc="-120" dirty="0"/>
              <a:t> </a:t>
            </a:r>
            <a:r>
              <a:rPr lang="sv-SE" dirty="0"/>
              <a:t>för</a:t>
            </a:r>
            <a:r>
              <a:rPr lang="sv-SE" spc="-55" dirty="0"/>
              <a:t> </a:t>
            </a:r>
            <a:r>
              <a:rPr lang="sv-SE" spc="-20" dirty="0"/>
              <a:t>alla</a:t>
            </a:r>
            <a:endParaRPr lang="sv-SE" dirty="0"/>
          </a:p>
        </p:txBody>
      </p:sp>
      <p:pic>
        <p:nvPicPr>
          <p:cNvPr id="4" name="Platshållare för innehåll 10">
            <a:extLst>
              <a:ext uri="{FF2B5EF4-FFF2-40B4-BE49-F238E27FC236}">
                <a16:creationId xmlns:a16="http://schemas.microsoft.com/office/drawing/2014/main" id="{550AD67D-C3EE-1CA7-F536-95EC942E5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982289"/>
            <a:ext cx="1116217" cy="28934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E0AEEF81-DFFC-9383-4BE7-1A2326B7C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5640" y="2462022"/>
            <a:ext cx="5760720" cy="1933956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883045510"/>
      </p:ext>
    </p:extLst>
  </p:cSld>
  <p:clrMapOvr>
    <a:masterClrMapping/>
  </p:clrMapOvr>
</p:sld>
</file>

<file path=ppt/theme/theme1.xml><?xml version="1.0" encoding="utf-8"?>
<a:theme xmlns:a="http://schemas.openxmlformats.org/drawingml/2006/main" name="Ronneby färgskala">
  <a:themeElements>
    <a:clrScheme name="Ronneby färgskal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87CB"/>
      </a:accent1>
      <a:accent2>
        <a:srgbClr val="0091D4"/>
      </a:accent2>
      <a:accent3>
        <a:srgbClr val="65BCE8"/>
      </a:accent3>
      <a:accent4>
        <a:srgbClr val="92D0F0"/>
      </a:accent4>
      <a:accent5>
        <a:srgbClr val="ACC6D6"/>
      </a:accent5>
      <a:accent6>
        <a:srgbClr val="D5E2E7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Ronneby kommun_ESS_16-9" id="{7E34F23E-154A-4611-8EDE-FCA88EF05DD5}" vid="{50EBD0CC-5D3F-43F4-8666-8284911B2C7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BB183A88C46BD4DBD34EDF6B58ABDC2" ma:contentTypeVersion="13" ma:contentTypeDescription="Skapa ett nytt dokument." ma:contentTypeScope="" ma:versionID="c8983d602a5eaf11ea87e3c15f811158">
  <xsd:schema xmlns:xsd="http://www.w3.org/2001/XMLSchema" xmlns:xs="http://www.w3.org/2001/XMLSchema" xmlns:p="http://schemas.microsoft.com/office/2006/metadata/properties" xmlns:ns2="5bef9eec-34c8-4675-a3e4-4164388fcd2e" xmlns:ns3="9ddc5dc5-a62c-4041-af65-218a0deb95c1" targetNamespace="http://schemas.microsoft.com/office/2006/metadata/properties" ma:root="true" ma:fieldsID="b3600729c8e2cf4b5d6f8e1bd70ca910" ns2:_="" ns3:_="">
    <xsd:import namespace="5bef9eec-34c8-4675-a3e4-4164388fcd2e"/>
    <xsd:import namespace="9ddc5dc5-a62c-4041-af65-218a0deb95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ef9eec-34c8-4675-a3e4-4164388fcd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Bildmarkeringar" ma:readOnly="false" ma:fieldId="{5cf76f15-5ced-4ddc-b409-7134ff3c332f}" ma:taxonomyMulti="true" ma:sspId="59920e58-2b29-4341-ac10-7eb15051aef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dc5dc5-a62c-4041-af65-218a0deb95c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3496b8b7-fd79-4ef6-b9f4-34d53ecda82b}" ma:internalName="TaxCatchAll" ma:showField="CatchAllData" ma:web="9ddc5dc5-a62c-4041-af65-218a0deb95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bef9eec-34c8-4675-a3e4-4164388fcd2e">
      <Terms xmlns="http://schemas.microsoft.com/office/infopath/2007/PartnerControls"/>
    </lcf76f155ced4ddcb4097134ff3c332f>
    <TaxCatchAll xmlns="9ddc5dc5-a62c-4041-af65-218a0deb95c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4C43925-792D-4C26-AC55-C21C369274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ef9eec-34c8-4675-a3e4-4164388fcd2e"/>
    <ds:schemaRef ds:uri="9ddc5dc5-a62c-4041-af65-218a0deb95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EC2A44C-694A-4FAA-9C72-5E1EE85C3B1B}">
  <ds:schemaRefs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5bef9eec-34c8-4675-a3e4-4164388fcd2e"/>
    <ds:schemaRef ds:uri="9ddc5dc5-a62c-4041-af65-218a0deb95c1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6AC6AAD-7B0D-46CF-8F3E-BCDF196B2A2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PPT_Ronneby kommun_ESS_16-9</Template>
  <TotalTime>803</TotalTime>
  <Words>372</Words>
  <Application>Microsoft Office PowerPoint</Application>
  <PresentationFormat>Bredbild</PresentationFormat>
  <Paragraphs>38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18" baseType="lpstr">
      <vt:lpstr>Arial</vt:lpstr>
      <vt:lpstr>Lobster</vt:lpstr>
      <vt:lpstr>Ronneby färgskala</vt:lpstr>
      <vt:lpstr>Kommunfullmäktiges strategiska mål och indikatorer 2026</vt:lpstr>
      <vt:lpstr>Agenda 2030 som grund för strategiska mål</vt:lpstr>
      <vt:lpstr>Hållbar kommun</vt:lpstr>
      <vt:lpstr>Vision Ronneby</vt:lpstr>
      <vt:lpstr>Vårt förhållningssätt</vt:lpstr>
      <vt:lpstr>Barn och ungas behov</vt:lpstr>
      <vt:lpstr>Barn och ungas behov</vt:lpstr>
      <vt:lpstr>Attraktiv och trygg livsmiljö för alla</vt:lpstr>
      <vt:lpstr>Attraktiv och trygg livsmiljö för alla</vt:lpstr>
      <vt:lpstr>Tillväxt och näringslivssamverkan</vt:lpstr>
      <vt:lpstr>Tillväxt och näringslivssamverkan</vt:lpstr>
      <vt:lpstr>Ekonomi i balans för en hållbar utveckling</vt:lpstr>
      <vt:lpstr>Ekonomi i balans för en hållbar utveckling</vt:lpstr>
      <vt:lpstr>Attraktiv arbetsgivare</vt:lpstr>
      <vt:lpstr>Attraktiv arbetsgivare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KF Strategiska målområden och indikatorer 2021</dc:title>
  <dc:creator>Krister Svensson</dc:creator>
  <cp:lastModifiedBy>Lotta Bolwede</cp:lastModifiedBy>
  <cp:revision>32</cp:revision>
  <dcterms:created xsi:type="dcterms:W3CDTF">2022-08-22T08:24:08Z</dcterms:created>
  <dcterms:modified xsi:type="dcterms:W3CDTF">2026-04-02T11:29:18Z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2020-12-01T00:00:00Z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2022-08-22T00:00:00Z</vt:filetime>
  </property>
  <property fmtid="{D5CDD505-2E9C-101B-9397-08002B2CF9AE}" pid="5" name="Producer">
    <vt:lpwstr>Microsoft® PowerPoint® 2013</vt:lpwstr>
  </property>
  <property fmtid="{D5CDD505-2E9C-101B-9397-08002B2CF9AE}" pid="6" name="ContentTypeId">
    <vt:lpwstr>0x010100DBB183A88C46BD4DBD34EDF6B58ABDC2</vt:lpwstr>
  </property>
</Properties>
</file>